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1" r:id="rId3"/>
    <p:sldId id="262" r:id="rId4"/>
    <p:sldId id="264" r:id="rId5"/>
    <p:sldId id="274" r:id="rId6"/>
    <p:sldId id="275" r:id="rId7"/>
    <p:sldId id="276" r:id="rId8"/>
    <p:sldId id="277" r:id="rId9"/>
    <p:sldId id="282" r:id="rId10"/>
    <p:sldId id="281" r:id="rId11"/>
  </p:sldIdLst>
  <p:sldSz cx="12192000" cy="6858000"/>
  <p:notesSz cx="6858000" cy="9144000"/>
  <p:defaultTextStyle>
    <a:defPPr>
      <a:defRPr lang="fa-I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70" d="100"/>
          <a:sy n="70" d="100"/>
        </p:scale>
        <p:origin x="6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5E78-5187-467B-9A5B-6F9D9895BE0D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C840-BDC8-4D00-9310-98A7C68488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712438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5E78-5187-467B-9A5B-6F9D9895BE0D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C840-BDC8-4D00-9310-98A7C68488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601214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5E78-5187-467B-9A5B-6F9D9895BE0D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C840-BDC8-4D00-9310-98A7C68488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4741251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5E78-5187-467B-9A5B-6F9D9895BE0D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C840-BDC8-4D00-9310-98A7C68488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25070570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5E78-5187-467B-9A5B-6F9D9895BE0D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C840-BDC8-4D00-9310-98A7C68488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654179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5E78-5187-467B-9A5B-6F9D9895BE0D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C840-BDC8-4D00-9310-98A7C68488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1918330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5E78-5187-467B-9A5B-6F9D9895BE0D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C840-BDC8-4D00-9310-98A7C68488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922242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5E78-5187-467B-9A5B-6F9D9895BE0D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C840-BDC8-4D00-9310-98A7C68488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557671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5E78-5187-467B-9A5B-6F9D9895BE0D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C840-BDC8-4D00-9310-98A7C68488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84598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5E78-5187-467B-9A5B-6F9D9895BE0D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C840-BDC8-4D00-9310-98A7C68488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38996647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fa-I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EE5E78-5187-467B-9A5B-6F9D9895BE0D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DCC840-BDC8-4D00-9310-98A7C68488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806713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fa-I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fa-I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EE5E78-5187-467B-9A5B-6F9D9895BE0D}" type="datetimeFigureOut">
              <a:rPr lang="fa-IR" smtClean="0"/>
              <a:t>07/11/40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DCC840-BDC8-4D00-9310-98A7C6848817}" type="slidenum">
              <a:rPr lang="fa-IR" smtClean="0"/>
              <a:t>‹#›</a:t>
            </a:fld>
            <a:endParaRPr lang="fa-IR"/>
          </a:p>
        </p:txBody>
      </p:sp>
    </p:spTree>
    <p:extLst>
      <p:ext uri="{BB962C8B-B14F-4D97-AF65-F5344CB8AC3E}">
        <p14:creationId xmlns:p14="http://schemas.microsoft.com/office/powerpoint/2010/main" val="1317619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a-IR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13" Type="http://schemas.openxmlformats.org/officeDocument/2006/relationships/image" Target="../media/image9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microsoft.com/office/2007/relationships/hdphoto" Target="../media/hdphoto2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slide" Target="slide3.xml"/><Relationship Id="rId11" Type="http://schemas.openxmlformats.org/officeDocument/2006/relationships/image" Target="../media/image8.png"/><Relationship Id="rId5" Type="http://schemas.openxmlformats.org/officeDocument/2006/relationships/image" Target="../media/image4.png"/><Relationship Id="rId10" Type="http://schemas.microsoft.com/office/2007/relationships/hdphoto" Target="../media/hdphoto1.wdp"/><Relationship Id="rId4" Type="http://schemas.openxmlformats.org/officeDocument/2006/relationships/image" Target="../media/image3.png"/><Relationship Id="rId9" Type="http://schemas.openxmlformats.org/officeDocument/2006/relationships/image" Target="../media/image7.png"/><Relationship Id="rId14" Type="http://schemas.openxmlformats.org/officeDocument/2006/relationships/hyperlink" Target="http://powerdars.farafile.ir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0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4.png"/><Relationship Id="rId11" Type="http://schemas.openxmlformats.org/officeDocument/2006/relationships/oleObject" Target="../embeddings/oleObject1.bin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Relationship Id="rId1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oleObject" Target="../embeddings/oleObject2.bin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slideLayout" Target="../slideLayouts/slideLayout7.xml"/><Relationship Id="rId16" Type="http://schemas.openxmlformats.org/officeDocument/2006/relationships/image" Target="../media/image32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19" Type="http://schemas.openxmlformats.org/officeDocument/2006/relationships/image" Target="../media/image35.png"/><Relationship Id="rId4" Type="http://schemas.openxmlformats.org/officeDocument/2006/relationships/image" Target="../media/image10.wmf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13" Type="http://schemas.openxmlformats.org/officeDocument/2006/relationships/image" Target="../media/image52.png"/><Relationship Id="rId3" Type="http://schemas.openxmlformats.org/officeDocument/2006/relationships/image" Target="../media/image45.png"/><Relationship Id="rId7" Type="http://schemas.openxmlformats.org/officeDocument/2006/relationships/image" Target="../media/image10.wmf"/><Relationship Id="rId12" Type="http://schemas.openxmlformats.org/officeDocument/2006/relationships/image" Target="../media/image51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47.png"/><Relationship Id="rId10" Type="http://schemas.openxmlformats.org/officeDocument/2006/relationships/image" Target="../media/image50.png"/><Relationship Id="rId4" Type="http://schemas.openxmlformats.org/officeDocument/2006/relationships/image" Target="../media/image46.png"/><Relationship Id="rId9" Type="http://schemas.openxmlformats.org/officeDocument/2006/relationships/image" Target="../media/image4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image" Target="../media/image55.png"/><Relationship Id="rId3" Type="http://schemas.openxmlformats.org/officeDocument/2006/relationships/image" Target="../media/image37.png"/><Relationship Id="rId7" Type="http://schemas.openxmlformats.org/officeDocument/2006/relationships/image" Target="../media/image41.png"/><Relationship Id="rId12" Type="http://schemas.openxmlformats.org/officeDocument/2006/relationships/image" Target="../media/image54.png"/><Relationship Id="rId2" Type="http://schemas.openxmlformats.org/officeDocument/2006/relationships/image" Target="../media/image36.png"/><Relationship Id="rId16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11" Type="http://schemas.openxmlformats.org/officeDocument/2006/relationships/image" Target="../media/image53.png"/><Relationship Id="rId5" Type="http://schemas.openxmlformats.org/officeDocument/2006/relationships/image" Target="../media/image39.png"/><Relationship Id="rId15" Type="http://schemas.openxmlformats.org/officeDocument/2006/relationships/image" Target="../media/image57.png"/><Relationship Id="rId10" Type="http://schemas.openxmlformats.org/officeDocument/2006/relationships/image" Target="../media/image44.png"/><Relationship Id="rId4" Type="http://schemas.openxmlformats.org/officeDocument/2006/relationships/image" Target="../media/image38.png"/><Relationship Id="rId9" Type="http://schemas.openxmlformats.org/officeDocument/2006/relationships/image" Target="../media/image43.png"/><Relationship Id="rId14" Type="http://schemas.openxmlformats.org/officeDocument/2006/relationships/image" Target="../media/image56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microsoft.com/office/2007/relationships/hdphoto" Target="../media/hdphoto2.wdp"/><Relationship Id="rId5" Type="http://schemas.openxmlformats.org/officeDocument/2006/relationships/image" Target="../media/image62.png"/><Relationship Id="rId10" Type="http://schemas.openxmlformats.org/officeDocument/2006/relationships/image" Target="../media/image8.png"/><Relationship Id="rId4" Type="http://schemas.openxmlformats.org/officeDocument/2006/relationships/image" Target="../media/image61.png"/><Relationship Id="rId9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7" Type="http://schemas.openxmlformats.org/officeDocument/2006/relationships/image" Target="../media/image60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71.png"/><Relationship Id="rId7" Type="http://schemas.openxmlformats.org/officeDocument/2006/relationships/image" Target="../media/image62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61.png"/><Relationship Id="rId10" Type="http://schemas.openxmlformats.org/officeDocument/2006/relationships/image" Target="../media/image66.png"/><Relationship Id="rId4" Type="http://schemas.openxmlformats.org/officeDocument/2006/relationships/image" Target="../media/image60.png"/><Relationship Id="rId9" Type="http://schemas.openxmlformats.org/officeDocument/2006/relationships/image" Target="../media/image6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903732" y="467392"/>
            <a:ext cx="6682996" cy="5982614"/>
            <a:chOff x="3077440" y="358209"/>
            <a:chExt cx="6682996" cy="5982614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7909">
              <a:off x="7579211" y="358209"/>
              <a:ext cx="2181225" cy="1504950"/>
            </a:xfrm>
            <a:prstGeom prst="rect">
              <a:avLst/>
            </a:prstGeom>
          </p:spPr>
        </p:pic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6303" y="1587555"/>
              <a:ext cx="4043965" cy="1016008"/>
            </a:xfrm>
            <a:prstGeom prst="rect">
              <a:avLst/>
            </a:prstGeom>
          </p:spPr>
        </p:pic>
        <p:pic>
          <p:nvPicPr>
            <p:cNvPr id="4" name="Picture 3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077440" y="2786203"/>
              <a:ext cx="5981700" cy="504825"/>
            </a:xfrm>
            <a:prstGeom prst="rect">
              <a:avLst/>
            </a:prstGeom>
          </p:spPr>
        </p:pic>
        <p:pic>
          <p:nvPicPr>
            <p:cNvPr id="5" name="Picture 4">
              <a:hlinkClick r:id="" action="ppaction://noaction"/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682807" y="3482844"/>
              <a:ext cx="4800600" cy="504825"/>
            </a:xfrm>
            <a:prstGeom prst="rect">
              <a:avLst/>
            </a:prstGeom>
          </p:spPr>
        </p:pic>
        <p:pic>
          <p:nvPicPr>
            <p:cNvPr id="6" name="Picture 5">
              <a:hlinkClick r:id="rId6" action="ppaction://hlinksldjump"/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767999" y="4179485"/>
              <a:ext cx="4600575" cy="495300"/>
            </a:xfrm>
            <a:prstGeom prst="rect">
              <a:avLst/>
            </a:prstGeom>
          </p:spPr>
        </p:pic>
        <p:pic>
          <p:nvPicPr>
            <p:cNvPr id="8" name="Picture 4" descr="C:\Users\sajjad\Desktop\پاورپوینت عربی اول\عکس های متحرک برای پاورپوینت\42522429826813414441.gif"/>
            <p:cNvPicPr>
              <a:picLocks noChangeAspect="1" noChangeArrowheads="1" noCrop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3682807" y="5283201"/>
              <a:ext cx="5087296" cy="1057622"/>
            </a:xfrm>
            <a:prstGeom prst="rect">
              <a:avLst/>
            </a:prstGeom>
            <a:noFill/>
          </p:spPr>
        </p:pic>
      </p:grpSp>
      <p:grpSp>
        <p:nvGrpSpPr>
          <p:cNvPr id="9" name="Group 8"/>
          <p:cNvGrpSpPr/>
          <p:nvPr/>
        </p:nvGrpSpPr>
        <p:grpSpPr>
          <a:xfrm>
            <a:off x="260961" y="2162531"/>
            <a:ext cx="2420694" cy="2695217"/>
            <a:chOff x="5847092" y="1583032"/>
            <a:chExt cx="3846418" cy="4722647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>
              <a:extLst>
                <a:ext uri="{BEBA8EAE-BF5A-486C-A8C5-ECC9F3942E4B}">
                  <a14:imgProps xmlns:a14="http://schemas.microsoft.com/office/drawing/2010/main">
                    <a14:imgLayer r:embed="rId10">
                      <a14:imgEffect>
                        <a14:backgroundRemoval t="0" b="100000" l="0" r="100000">
                          <a14:foregroundMark x1="77451" y1="62097" x2="77451" y2="62097"/>
                          <a14:foregroundMark x1="86275" y1="81855" x2="86275" y2="818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7092" y="1583032"/>
              <a:ext cx="2301799" cy="2798265"/>
            </a:xfrm>
            <a:prstGeom prst="rect">
              <a:avLst/>
            </a:prstGeom>
          </p:spPr>
        </p:pic>
        <p:grpSp>
          <p:nvGrpSpPr>
            <p:cNvPr id="11" name="Group 10"/>
            <p:cNvGrpSpPr/>
            <p:nvPr/>
          </p:nvGrpSpPr>
          <p:grpSpPr>
            <a:xfrm>
              <a:off x="6753674" y="3616042"/>
              <a:ext cx="2939836" cy="2689637"/>
              <a:chOff x="208898" y="1522640"/>
              <a:chExt cx="2939836" cy="2689637"/>
            </a:xfrm>
          </p:grpSpPr>
          <p:pic>
            <p:nvPicPr>
              <p:cNvPr id="12" name="Picture 11"/>
              <p:cNvPicPr>
                <a:picLocks noChangeAspect="1"/>
              </p:cNvPicPr>
              <p:nvPr/>
            </p:nvPicPr>
            <p:blipFill>
              <a:blip r:embed="rId11">
                <a:extLst>
                  <a:ext uri="{BEBA8EAE-BF5A-486C-A8C5-ECC9F3942E4B}">
                    <a14:imgProps xmlns:a14="http://schemas.microsoft.com/office/drawing/2010/main">
                      <a14:imgLayer r:embed="rId12">
                        <a14:imgEffect>
                          <a14:backgroundRemoval t="9302" b="93953" l="2128" r="99149">
                            <a14:backgroundMark x1="43830" y1="43721" x2="60000" y2="5907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8898" y="1522640"/>
                <a:ext cx="2939836" cy="2689637"/>
              </a:xfrm>
              <a:prstGeom prst="rect">
                <a:avLst/>
              </a:prstGeom>
            </p:spPr>
          </p:pic>
          <p:sp>
            <p:nvSpPr>
              <p:cNvPr id="13" name="TextBox 12"/>
              <p:cNvSpPr txBox="1"/>
              <p:nvPr/>
            </p:nvSpPr>
            <p:spPr>
              <a:xfrm>
                <a:off x="1156301" y="2575070"/>
                <a:ext cx="1045030" cy="7010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fa-IR" sz="2000" b="1" dirty="0" smtClean="0">
                    <a:cs typeface="B Titr" panose="00000700000000000000" pitchFamily="2" charset="-78"/>
                  </a:rPr>
                  <a:t>نمونه</a:t>
                </a:r>
                <a:endParaRPr lang="fa-IR" sz="3200" b="1" dirty="0">
                  <a:cs typeface="B Titr" panose="00000700000000000000" pitchFamily="2" charset="-78"/>
                </a:endParaRPr>
              </a:p>
            </p:txBody>
          </p:sp>
        </p:grp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8761" y="1104650"/>
            <a:ext cx="2283350" cy="2295561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9393899" y="3484626"/>
            <a:ext cx="2593074" cy="66230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fa-IR" sz="2000" b="1" dirty="0" smtClean="0">
                <a:solidFill>
                  <a:schemeClr val="tx1"/>
                </a:solidFill>
              </a:rPr>
              <a:t>درفایل اصلی </a:t>
            </a:r>
            <a:r>
              <a:rPr lang="fa-IR" sz="2000" b="1" dirty="0" smtClean="0">
                <a:solidFill>
                  <a:srgbClr val="FF0000"/>
                </a:solidFill>
              </a:rPr>
              <a:t>لوگو فروشگاه</a:t>
            </a:r>
            <a:r>
              <a:rPr lang="fa-IR" sz="2000" b="1" dirty="0" smtClean="0">
                <a:solidFill>
                  <a:schemeClr val="tx1"/>
                </a:solidFill>
              </a:rPr>
              <a:t> وجود ندارد.</a:t>
            </a:r>
            <a:endParaRPr lang="fa-IR" sz="2000" b="1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598B3A9-9636-4A97-B74E-3611818F96AE}"/>
              </a:ext>
            </a:extLst>
          </p:cNvPr>
          <p:cNvSpPr/>
          <p:nvPr/>
        </p:nvSpPr>
        <p:spPr>
          <a:xfrm>
            <a:off x="9289283" y="4837000"/>
            <a:ext cx="28023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hlinkClick r:id="rId14"/>
              </a:rPr>
              <a:t>http://powerdars.farafile.ir/</a:t>
            </a: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548761" y="4231346"/>
            <a:ext cx="19516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>
                <a:solidFill>
                  <a:srgbClr val="FF0000"/>
                </a:solidFill>
              </a:rPr>
              <a:t>👇کلیک کن👇</a:t>
            </a:r>
            <a:endParaRPr lang="fa-IR" sz="28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48761" y="5345356"/>
            <a:ext cx="1951629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2800" dirty="0" smtClean="0">
                <a:solidFill>
                  <a:srgbClr val="FF0000"/>
                </a:solidFill>
              </a:rPr>
              <a:t>👆کلیک کن👆</a:t>
            </a:r>
            <a:endParaRPr lang="fa-IR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52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027126" y="132505"/>
            <a:ext cx="9876860" cy="6555641"/>
          </a:xfrm>
          <a:prstGeom prst="rect">
            <a:avLst/>
          </a:prstGeom>
          <a:noFill/>
          <a:ln>
            <a:noFill/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1">
            <a:spAutoFit/>
          </a:bodyPr>
          <a:lstStyle/>
          <a:p>
            <a:pPr algn="ctr"/>
            <a:r>
              <a:rPr lang="fa-IR" sz="42000" dirty="0" smtClean="0">
                <a:ln>
                  <a:solidFill>
                    <a:srgbClr val="FF0000"/>
                  </a:solidFill>
                </a:ln>
                <a:solidFill>
                  <a:schemeClr val="tx1"/>
                </a:solidFill>
                <a:effectLst>
                  <a:glow rad="1397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پایان</a:t>
            </a:r>
            <a:endParaRPr lang="fa-IR" sz="42000" dirty="0">
              <a:ln>
                <a:solidFill>
                  <a:srgbClr val="FF0000"/>
                </a:solidFill>
              </a:ln>
              <a:solidFill>
                <a:schemeClr val="tx1"/>
              </a:solidFill>
              <a:effectLst>
                <a:glow rad="1397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015"/>
          <a:stretch/>
        </p:blipFill>
        <p:spPr>
          <a:xfrm rot="19145009">
            <a:off x="463350" y="617077"/>
            <a:ext cx="2802130" cy="2460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9750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60726" y="0"/>
            <a:ext cx="831273" cy="553998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fa-IR" sz="3000" dirty="0" smtClean="0">
                <a:solidFill>
                  <a:srgbClr val="FF0000"/>
                </a:solidFill>
              </a:rPr>
              <a:t>نکته:</a:t>
            </a:r>
            <a:endParaRPr lang="fa-IR" sz="30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348746" y="474663"/>
                <a:ext cx="2338589" cy="90178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sz="2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sz="2800" i="1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fa-IR" sz="2800" i="0">
                              <a:latin typeface="Cambria Math" panose="02040503050406030204" pitchFamily="18" charset="0"/>
                            </a:rPr>
                            <m:t>0</m:t>
                          </m:r>
                        </m:den>
                      </m:f>
                      <m:r>
                        <a:rPr lang="fa-IR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2800" b="0" i="0" smtClean="0">
                          <a:latin typeface="Cambria Math" panose="02040503050406030204" pitchFamily="18" charset="0"/>
                        </a:rPr>
                        <m:t>نشده</m:t>
                      </m:r>
                      <m:r>
                        <a:rPr lang="fa-IR" sz="28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a-IR" sz="2800" b="0" i="0" smtClean="0">
                          <a:latin typeface="Cambria Math" panose="02040503050406030204" pitchFamily="18" charset="0"/>
                        </a:rPr>
                        <m:t>تعریف</m:t>
                      </m:r>
                    </m:oMath>
                  </m:oMathPara>
                </a14:m>
                <a:endParaRPr lang="fa-IR" sz="28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46" y="474663"/>
                <a:ext cx="2338589" cy="90178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3743109" y="474663"/>
                <a:ext cx="1146660" cy="87017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sz="27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sz="27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num>
                        <m:den>
                          <m:r>
                            <m:rPr>
                              <m:sty m:val="p"/>
                            </m:rPr>
                            <a:rPr lang="en-NZ" sz="2700" b="0" i="0" smtClean="0">
                              <a:latin typeface="Cambria Math" panose="02040503050406030204" pitchFamily="18" charset="0"/>
                            </a:rPr>
                            <m:t>A</m:t>
                          </m:r>
                        </m:den>
                      </m:f>
                      <m:r>
                        <a:rPr lang="fa-IR" sz="27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2700" i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fa-IR" sz="27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43109" y="474663"/>
                <a:ext cx="1146660" cy="8701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5763313" y="740889"/>
                <a:ext cx="1776127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700" i="1" smtClean="0">
                          <a:latin typeface="Cambria Math" panose="02040503050406030204" pitchFamily="18" charset="0"/>
                        </a:rPr>
                        <m:t>𝐴𝐵</m:t>
                      </m:r>
                      <m:r>
                        <a:rPr lang="fa-IR" sz="27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2700" i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a-IR" sz="2700" i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fa-IR" sz="27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63313" y="740889"/>
                <a:ext cx="1776127" cy="50783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Left Brace 8"/>
          <p:cNvSpPr/>
          <p:nvPr/>
        </p:nvSpPr>
        <p:spPr>
          <a:xfrm>
            <a:off x="7486589" y="308958"/>
            <a:ext cx="387928" cy="1371692"/>
          </a:xfrm>
          <a:prstGeom prst="leftBrace">
            <a:avLst>
              <a:gd name="adj1" fmla="val 88399"/>
              <a:gd name="adj2" fmla="val 50000"/>
            </a:avLst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7821666" y="46167"/>
                <a:ext cx="1146661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7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a-IR" sz="27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2700" i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fa-IR" sz="27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1666" y="46167"/>
                <a:ext cx="1146661" cy="5078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7874517" y="1304175"/>
                <a:ext cx="1834028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700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fa-IR" sz="27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270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fa-IR" sz="27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2700" i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fa-IR" sz="27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4517" y="1304175"/>
                <a:ext cx="1834028" cy="50783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805404" y="655834"/>
                <a:ext cx="1160574" cy="5078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700" i="1" smtClean="0">
                          <a:latin typeface="Cambria Math" panose="02040503050406030204" pitchFamily="18" charset="0"/>
                        </a:rPr>
                        <m:t>𝐵</m:t>
                      </m:r>
                      <m:r>
                        <a:rPr lang="fa-IR" sz="27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2700" i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fa-IR" sz="27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05404" y="655834"/>
                <a:ext cx="1160574" cy="50783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/>
          <p:cNvSpPr txBox="1"/>
          <p:nvPr/>
        </p:nvSpPr>
        <p:spPr>
          <a:xfrm>
            <a:off x="5763313" y="2430827"/>
            <a:ext cx="6428686" cy="492443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600" dirty="0" smtClean="0"/>
              <a:t>یک عبارت گویا به ازای چه مقادیری برای متغییرهایشان </a:t>
            </a:r>
            <a:endParaRPr lang="fa-IR" sz="2600" dirty="0"/>
          </a:p>
        </p:txBody>
      </p:sp>
      <p:cxnSp>
        <p:nvCxnSpPr>
          <p:cNvPr id="15" name="Elbow Connector 14"/>
          <p:cNvCxnSpPr/>
          <p:nvPr/>
        </p:nvCxnSpPr>
        <p:spPr>
          <a:xfrm rot="10800000">
            <a:off x="4496548" y="1909104"/>
            <a:ext cx="1446874" cy="809508"/>
          </a:xfrm>
          <a:prstGeom prst="bentConnector3">
            <a:avLst>
              <a:gd name="adj1" fmla="val 33722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Elbow Connector 19"/>
          <p:cNvCxnSpPr/>
          <p:nvPr/>
        </p:nvCxnSpPr>
        <p:spPr>
          <a:xfrm rot="10800000" flipV="1">
            <a:off x="4496548" y="2718612"/>
            <a:ext cx="1446874" cy="750178"/>
          </a:xfrm>
          <a:prstGeom prst="bentConnector3">
            <a:avLst>
              <a:gd name="adj1" fmla="val 33722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10836" y="1704447"/>
            <a:ext cx="438571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000" dirty="0" smtClean="0"/>
              <a:t>تعریف نشده است      مخرج رابرابر صفر می کنیم</a:t>
            </a:r>
            <a:endParaRPr lang="fa-IR" sz="2000" dirty="0"/>
          </a:p>
        </p:txBody>
      </p:sp>
      <p:sp>
        <p:nvSpPr>
          <p:cNvPr id="26" name="TextBox 25"/>
          <p:cNvSpPr txBox="1"/>
          <p:nvPr/>
        </p:nvSpPr>
        <p:spPr>
          <a:xfrm>
            <a:off x="0" y="3282879"/>
            <a:ext cx="4496548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000" dirty="0" smtClean="0"/>
              <a:t>برابر صفر است      صورت رابرابر صفر می کنیم</a:t>
            </a:r>
            <a:endParaRPr lang="fa-IR" sz="20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 rot="10800000">
                <a:off x="2542805" y="3282879"/>
                <a:ext cx="50686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fa-IR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2542805" y="3282879"/>
                <a:ext cx="506869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 rot="10800000">
                <a:off x="2542805" y="1736058"/>
                <a:ext cx="506869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fa-IR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2542805" y="1736058"/>
                <a:ext cx="506869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TextBox 28"/>
          <p:cNvSpPr txBox="1"/>
          <p:nvPr/>
        </p:nvSpPr>
        <p:spPr>
          <a:xfrm>
            <a:off x="2365829" y="4136571"/>
            <a:ext cx="9826170" cy="50783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700" dirty="0" smtClean="0">
                <a:solidFill>
                  <a:srgbClr val="FF0000"/>
                </a:solidFill>
              </a:rPr>
              <a:t>سوال)</a:t>
            </a:r>
            <a:r>
              <a:rPr lang="fa-IR" sz="2700" dirty="0" smtClean="0"/>
              <a:t>عبارت های گویای زیر به ازای چه مقداری برابرمتغییرشان </a:t>
            </a:r>
            <a:r>
              <a:rPr lang="fa-IR" sz="2700" dirty="0" smtClean="0">
                <a:solidFill>
                  <a:srgbClr val="FF0000"/>
                </a:solidFill>
              </a:rPr>
              <a:t>تعریف نشده </a:t>
            </a:r>
            <a:r>
              <a:rPr lang="fa-IR" sz="2700" dirty="0" smtClean="0"/>
              <a:t>است</a:t>
            </a:r>
            <a:r>
              <a:rPr lang="fa-IR" sz="2700" dirty="0" smtClean="0">
                <a:solidFill>
                  <a:srgbClr val="FF0000"/>
                </a:solidFill>
              </a:rPr>
              <a:t>؟</a:t>
            </a:r>
            <a:endParaRPr lang="fa-IR" sz="2700" dirty="0">
              <a:solidFill>
                <a:srgbClr val="FF0000"/>
              </a:solidFill>
            </a:endParaRPr>
          </a:p>
        </p:txBody>
      </p:sp>
      <p:graphicFrame>
        <p:nvGraphicFramePr>
          <p:cNvPr id="30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5580298"/>
              </p:ext>
            </p:extLst>
          </p:nvPr>
        </p:nvGraphicFramePr>
        <p:xfrm>
          <a:off x="2647950" y="2587625"/>
          <a:ext cx="114300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8" name="Equation" r:id="rId11" imgW="114120" imgH="177480" progId="Equation.DSMT4">
                  <p:embed/>
                </p:oleObj>
              </mc:Choice>
              <mc:Fallback>
                <p:oleObj name="Equation" r:id="rId11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647950" y="2587625"/>
                        <a:ext cx="114300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348746" y="5325769"/>
                <a:ext cx="1522468" cy="89890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sz="28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sz="28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fa-IR" sz="28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a-IR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fa-IR" sz="28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fa-IR" sz="28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fa-IR" sz="28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746" y="5325769"/>
                <a:ext cx="1522468" cy="89890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1897948" y="5513609"/>
                <a:ext cx="1151726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8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28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2800" i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fa-IR" sz="2800" dirty="0"/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97948" y="5513609"/>
                <a:ext cx="1151726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0744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8" grpId="0"/>
      <p:bldP spid="9" grpId="0" animBg="1"/>
      <p:bldP spid="10" grpId="0"/>
      <p:bldP spid="11" grpId="0"/>
      <p:bldP spid="12" grpId="0"/>
      <p:bldP spid="13" grpId="0"/>
      <p:bldP spid="25" grpId="0"/>
      <p:bldP spid="26" grpId="0"/>
      <p:bldP spid="27" grpId="0"/>
      <p:bldP spid="28" grpId="0"/>
      <p:bldP spid="29" grpId="0"/>
      <p:bldP spid="31" grpId="0"/>
      <p:bldP spid="3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7117372"/>
              </p:ext>
            </p:extLst>
          </p:nvPr>
        </p:nvGraphicFramePr>
        <p:xfrm>
          <a:off x="11796713" y="133350"/>
          <a:ext cx="74612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3" name="Equation" r:id="rId3" imgW="114120" imgH="177480" progId="Equation.DSMT4">
                  <p:embed/>
                </p:oleObj>
              </mc:Choice>
              <mc:Fallback>
                <p:oleObj name="Equation" r:id="rId3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796713" y="133350"/>
                        <a:ext cx="74612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>
                <a:off x="254040" y="112713"/>
                <a:ext cx="1558183" cy="82272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sz="25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sz="25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a-IR" sz="2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fa-IR" sz="25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a-IR" sz="25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a-IR" sz="25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fa-IR" sz="2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  <m:r>
                            <a:rPr lang="fa-IR" sz="25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a-IR" sz="25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fa-IR" sz="25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fa-IR" sz="25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40" y="112713"/>
                <a:ext cx="1558183" cy="82272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54040" y="1344935"/>
                <a:ext cx="3008259" cy="93249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sz="25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fa-IR" sz="2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a-IR" sz="2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a-IR" sz="25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a-IR" sz="25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a-IR" sz="25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fa-IR" sz="2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a-IR" sz="25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a-IR" sz="25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d>
                            <m:dPr>
                              <m:begChr m:val=""/>
                              <m:ctrlPr>
                                <a:rPr lang="fa-IR" sz="2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fa-IR" sz="2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a-IR" sz="25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fa-IR" sz="2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a-IR" sz="25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fa-IR" sz="25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7</m:t>
                              </m:r>
                              <m:r>
                                <a:rPr lang="fa-IR" sz="25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)(</m:t>
                              </m:r>
                              <m:r>
                                <a:rPr lang="fa-IR" sz="25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fa-IR" sz="2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fa-IR" sz="25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fa-IR" sz="25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e>
                          </m:d>
                        </m:den>
                      </m:f>
                      <m:r>
                        <a:rPr lang="fa-IR" sz="25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fa-IR" sz="25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40" y="1344935"/>
                <a:ext cx="3008259" cy="93249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1599667" y="133350"/>
                <a:ext cx="2899640" cy="78380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4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a-IR" sz="24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fa-IR" sz="2400" i="1"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fa-IR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sz="240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fa-IR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fa-IR" sz="24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667" y="133350"/>
                <a:ext cx="2899640" cy="78380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ctangle 5"/>
              <p:cNvSpPr/>
              <p:nvPr/>
            </p:nvSpPr>
            <p:spPr>
              <a:xfrm>
                <a:off x="3049487" y="1578292"/>
                <a:ext cx="3464538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fa-IR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a-IR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fa-IR" sz="2400" dirty="0"/>
              </a:p>
            </p:txBody>
          </p:sp>
        </mc:Choice>
        <mc:Fallback xmlns=""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9487" y="1578292"/>
                <a:ext cx="3464538" cy="461665"/>
              </a:xfrm>
              <a:prstGeom prst="rect">
                <a:avLst/>
              </a:prstGeom>
              <a:blipFill>
                <a:blip r:embed="rId8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6981371" y="702829"/>
                <a:ext cx="101252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fa-IR" sz="2400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371" y="702829"/>
                <a:ext cx="1012521" cy="46166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6805590" y="1484477"/>
                <a:ext cx="27284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7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fa-IR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7</m:t>
                      </m:r>
                    </m:oMath>
                  </m:oMathPara>
                </a14:m>
                <a:endParaRPr lang="fa-IR" sz="24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05590" y="1484477"/>
                <a:ext cx="2728439" cy="46166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6981371" y="2371414"/>
                <a:ext cx="312758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40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a-IR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fa-IR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fa-IR" sz="24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81371" y="2371414"/>
                <a:ext cx="3127587" cy="461665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276738" y="3564459"/>
                <a:ext cx="1535485" cy="7512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sz="25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sz="2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sSup>
                            <m:sSupPr>
                              <m:ctrlPr>
                                <a:rPr lang="fa-IR" sz="2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a-IR" sz="2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fa-IR" sz="25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a-IR" sz="25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a-IR" sz="25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r>
                        <a:rPr lang="fa-IR" sz="25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fa-IR" sz="25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6738" y="3564459"/>
                <a:ext cx="1535485" cy="751231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1599667" y="3709241"/>
                <a:ext cx="49878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sz="24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fa-IR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a-IR" sz="24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⇒(</m:t>
                      </m:r>
                      <m:r>
                        <a:rPr lang="fa-IR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fa-IR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fa-IR" sz="2400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9667" y="3709241"/>
                <a:ext cx="4987840" cy="461665"/>
              </a:xfrm>
              <a:prstGeom prst="rect">
                <a:avLst/>
              </a:prstGeom>
              <a:blipFill>
                <a:blip r:embed="rId13"/>
                <a:stretch>
                  <a:fillRect b="-19737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7151289" y="3258351"/>
                <a:ext cx="272843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fa-IR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fa-IR" sz="2400" dirty="0"/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289" y="3258351"/>
                <a:ext cx="2728439" cy="461665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7151289" y="4084857"/>
                <a:ext cx="295766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4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1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fa-IR" sz="24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fa-IR" sz="2400" dirty="0"/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51289" y="4084857"/>
                <a:ext cx="2957669" cy="461665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Left Brace 13"/>
          <p:cNvSpPr/>
          <p:nvPr/>
        </p:nvSpPr>
        <p:spPr>
          <a:xfrm>
            <a:off x="6415314" y="1022812"/>
            <a:ext cx="566057" cy="1569776"/>
          </a:xfrm>
          <a:prstGeom prst="leftBrace">
            <a:avLst>
              <a:gd name="adj1" fmla="val 69329"/>
              <a:gd name="adj2" fmla="val 50000"/>
            </a:avLst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p:sp>
        <p:nvSpPr>
          <p:cNvPr id="15" name="Left Brace 14"/>
          <p:cNvSpPr/>
          <p:nvPr/>
        </p:nvSpPr>
        <p:spPr>
          <a:xfrm>
            <a:off x="6569759" y="3558900"/>
            <a:ext cx="566057" cy="811086"/>
          </a:xfrm>
          <a:prstGeom prst="leftBrace">
            <a:avLst>
              <a:gd name="adj1" fmla="val 69329"/>
              <a:gd name="adj2" fmla="val 50000"/>
            </a:avLst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/>
              <p:cNvSpPr/>
              <p:nvPr/>
            </p:nvSpPr>
            <p:spPr>
              <a:xfrm>
                <a:off x="254040" y="5277404"/>
                <a:ext cx="2278829" cy="82933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sz="25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sz="2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fa-IR" sz="25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a-IR" sz="25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sSup>
                            <m:sSupPr>
                              <m:ctrlPr>
                                <a:rPr lang="fa-IR" sz="2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a-IR" sz="25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e>
                            <m:sup>
                              <m:r>
                                <a:rPr lang="fa-IR" sz="25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fa-IR" sz="25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a-IR" sz="25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fa-IR" sz="2500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fa-IR" sz="25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a-IR" sz="25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  <m:r>
                        <a:rPr lang="fa-IR" sz="25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fa-IR" sz="25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4040" y="5277404"/>
                <a:ext cx="2278829" cy="82933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2455809" y="5508236"/>
                <a:ext cx="57140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fa-IR" sz="240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fa-IR" sz="2400" i="1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fa-IR" sz="2400" i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fa-IR" sz="24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5</m:t>
                      </m:r>
                      <m:r>
                        <a:rPr lang="fa-IR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⇒(</m:t>
                      </m:r>
                      <m:r>
                        <a:rPr lang="fa-IR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)(</m:t>
                      </m:r>
                      <m:r>
                        <a:rPr lang="fa-IR" sz="2400" i="1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⇒</m:t>
                      </m:r>
                    </m:oMath>
                  </m:oMathPara>
                </a14:m>
                <a:endParaRPr lang="fa-IR" sz="2400" dirty="0"/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55809" y="5508236"/>
                <a:ext cx="5714000" cy="461665"/>
              </a:xfrm>
              <a:prstGeom prst="rect">
                <a:avLst/>
              </a:prstGeom>
              <a:blipFill>
                <a:blip r:embed="rId17"/>
                <a:stretch>
                  <a:fillRect b="-21333"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8" name="Left Brace 17"/>
          <p:cNvSpPr/>
          <p:nvPr/>
        </p:nvSpPr>
        <p:spPr>
          <a:xfrm>
            <a:off x="8262135" y="5333525"/>
            <a:ext cx="566057" cy="811086"/>
          </a:xfrm>
          <a:prstGeom prst="leftBrace">
            <a:avLst>
              <a:gd name="adj1" fmla="val 69329"/>
              <a:gd name="adj2" fmla="val 50000"/>
            </a:avLst>
          </a:prstGeom>
          <a:ln w="28575"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1" anchor="ctr"/>
          <a:lstStyle/>
          <a:p>
            <a:pPr algn="ctr"/>
            <a:endParaRPr lang="fa-IR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8828192" y="5049395"/>
                <a:ext cx="2712537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NZ" sz="2400" i="1">
                          <a:latin typeface="Cambria Math" panose="02040503050406030204" pitchFamily="18" charset="0"/>
                        </a:rPr>
                        <m:t>a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a-IR" sz="2400" b="0" i="0" smtClean="0">
                          <a:latin typeface="Cambria Math" panose="02040503050406030204" pitchFamily="18" charset="0"/>
                        </a:rPr>
                        <m:t>2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2400" b="0" i="0" smtClean="0">
                          <a:latin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fa-IR" sz="2400" dirty="0"/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8192" y="5049395"/>
                <a:ext cx="2712537" cy="461665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8828192" y="5875901"/>
                <a:ext cx="2734659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a-IR" sz="2400" b="0" i="0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fa-IR" sz="2400" b="0" i="0" smtClean="0">
                          <a:latin typeface="Cambria Math" panose="02040503050406030204" pitchFamily="18" charset="0"/>
                        </a:rPr>
                        <m:t>3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⇒</m:t>
                      </m:r>
                      <m:r>
                        <a:rPr lang="en-NZ" sz="2400" b="0" i="1" smtClean="0"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fa-IR" sz="24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2400" b="0" i="0" smtClean="0">
                          <a:latin typeface="Cambria Math" panose="02040503050406030204" pitchFamily="18" charset="0"/>
                        </a:rPr>
                        <m:t>3</m:t>
                      </m:r>
                    </m:oMath>
                  </m:oMathPara>
                </a14:m>
                <a:endParaRPr lang="fa-IR" sz="2400" dirty="0"/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28192" y="5875901"/>
                <a:ext cx="2734659" cy="461665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916343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 animBg="1"/>
      <p:bldP spid="15" grpId="0" animBg="1"/>
      <p:bldP spid="16" grpId="0"/>
      <p:bldP spid="17" grpId="0"/>
      <p:bldP spid="18" grpId="0" animBg="1"/>
      <p:bldP spid="19" grpId="0"/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90171" y="523220"/>
            <a:ext cx="11001829" cy="224676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800" dirty="0" smtClean="0">
                <a:solidFill>
                  <a:srgbClr val="FF0000"/>
                </a:solidFill>
              </a:rPr>
              <a:t>نکته:</a:t>
            </a:r>
            <a:r>
              <a:rPr lang="fa-IR" sz="2800" dirty="0" smtClean="0"/>
              <a:t>اگرتمامی جمله های صورت ومخرج یکسان باشند سه حالت زیر پیش می آید</a:t>
            </a:r>
            <a:r>
              <a:rPr lang="fa-IR" sz="2800" dirty="0" smtClean="0">
                <a:solidFill>
                  <a:srgbClr val="FF0000"/>
                </a:solidFill>
              </a:rPr>
              <a:t>:</a:t>
            </a:r>
          </a:p>
          <a:p>
            <a:pPr algn="r"/>
            <a:r>
              <a:rPr lang="fa-IR" sz="2800" dirty="0" smtClean="0">
                <a:solidFill>
                  <a:srgbClr val="FF0000"/>
                </a:solidFill>
              </a:rPr>
              <a:t>1-</a:t>
            </a:r>
            <a:r>
              <a:rPr lang="fa-IR" sz="2800" dirty="0" smtClean="0"/>
              <a:t>اگرتمامی جمله های صورت ومخرج هم علامت باشند    1</a:t>
            </a:r>
          </a:p>
          <a:p>
            <a:pPr algn="r"/>
            <a:r>
              <a:rPr lang="fa-IR" sz="2800" dirty="0" smtClean="0">
                <a:solidFill>
                  <a:srgbClr val="FF0000"/>
                </a:solidFill>
              </a:rPr>
              <a:t>2-</a:t>
            </a:r>
            <a:r>
              <a:rPr lang="fa-IR" sz="2800" dirty="0" smtClean="0"/>
              <a:t>اگرتمامی جمله های صورت ومخرج قرینه باشند    1-</a:t>
            </a:r>
          </a:p>
          <a:p>
            <a:pPr algn="r"/>
            <a:r>
              <a:rPr lang="fa-IR" sz="2800" dirty="0" smtClean="0">
                <a:solidFill>
                  <a:srgbClr val="FF0000"/>
                </a:solidFill>
              </a:rPr>
              <a:t>3-</a:t>
            </a:r>
            <a:r>
              <a:rPr lang="fa-IR" sz="2800" dirty="0" smtClean="0"/>
              <a:t>اگر بعضی از جمله های صورت ومخرج قرینه وبعضی هم علامت باشند   ساده نشدنی</a:t>
            </a:r>
          </a:p>
          <a:p>
            <a:pPr algn="r"/>
            <a:r>
              <a:rPr lang="fa-IR" sz="2800" dirty="0" smtClean="0">
                <a:solidFill>
                  <a:srgbClr val="FF0000"/>
                </a:solidFill>
              </a:rPr>
              <a:t>مثال:</a:t>
            </a:r>
            <a:endParaRPr lang="fa-IR" sz="28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/>
              <p:cNvSpPr/>
              <p:nvPr/>
            </p:nvSpPr>
            <p:spPr>
              <a:xfrm rot="10800000">
                <a:off x="3131426" y="1908214"/>
                <a:ext cx="49885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fa-IR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3131426" y="1908214"/>
                <a:ext cx="498855" cy="43088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 rot="10800000">
                <a:off x="5823645" y="1477327"/>
                <a:ext cx="49885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fa-IR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5823645" y="1477327"/>
                <a:ext cx="498855" cy="43088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 rot="10800000">
                <a:off x="5224167" y="1046440"/>
                <a:ext cx="498855" cy="43088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fa-IR" sz="220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</m:oMath>
                  </m:oMathPara>
                </a14:m>
                <a:endParaRPr lang="fa-IR" sz="22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 rot="10800000">
                <a:off x="5224167" y="1046440"/>
                <a:ext cx="498855" cy="4308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ectangle 5"/>
          <p:cNvSpPr/>
          <p:nvPr/>
        </p:nvSpPr>
        <p:spPr>
          <a:xfrm>
            <a:off x="8658660" y="0"/>
            <a:ext cx="35333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dirty="0" smtClean="0">
                <a:solidFill>
                  <a:srgbClr val="FF0000"/>
                </a:solidFill>
              </a:rPr>
              <a:t>ساده کردن عبارت های گویا:</a:t>
            </a:r>
            <a:endParaRPr lang="fa-IR" sz="28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43112583"/>
              </p:ext>
            </p:extLst>
          </p:nvPr>
        </p:nvGraphicFramePr>
        <p:xfrm>
          <a:off x="3131425" y="1514970"/>
          <a:ext cx="455317" cy="17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Equation" r:id="rId6" imgW="114120" imgH="177480" progId="Equation.DSMT4">
                  <p:embed/>
                </p:oleObj>
              </mc:Choice>
              <mc:Fallback>
                <p:oleObj name="Equation" r:id="rId6" imgW="114120" imgH="17748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131425" y="1514970"/>
                        <a:ext cx="455317" cy="177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8" name="Rectangle 7"/>
              <p:cNvSpPr/>
              <p:nvPr/>
            </p:nvSpPr>
            <p:spPr>
              <a:xfrm>
                <a:off x="367418" y="3096185"/>
                <a:ext cx="2769220" cy="888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sz="2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sz="25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fa-IR" sz="25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a-IR" sz="25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a-IR" sz="2500" i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fa-IR" sz="25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fa-IR" sz="25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a-IR" sz="2500" i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fa-IR" sz="2500" i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fa-IR" sz="25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fa-IR" sz="25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a-IR" sz="2500" i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fa-IR" sz="25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a-IR" sz="25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a-IR" sz="2500" i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fa-IR" sz="2500" i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fa-IR" sz="2500" i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fa-IR" sz="2500" dirty="0"/>
              </a:p>
            </p:txBody>
          </p:sp>
        </mc:Choice>
        <mc:Fallback xmlns=""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7418" y="3096185"/>
                <a:ext cx="2769220" cy="888705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/>
              <p:cNvSpPr/>
              <p:nvPr/>
            </p:nvSpPr>
            <p:spPr>
              <a:xfrm>
                <a:off x="7632706" y="3024795"/>
                <a:ext cx="2530373" cy="888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sz="2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sz="25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fa-IR" sz="25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a-IR" sz="25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a-IR" sz="2500" i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fa-IR" sz="25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fa-IR" sz="25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a-IR" sz="2500" i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fa-IR" sz="2500" i="0" smtClean="0">
                              <a:latin typeface="Cambria Math" panose="02040503050406030204" pitchFamily="18" charset="0"/>
                            </a:rPr>
                            <m:t>7</m:t>
                          </m:r>
                          <m:r>
                            <a:rPr lang="fa-IR" sz="2500" i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a-IR" sz="2500" i="0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fa-IR" sz="25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fa-IR" sz="25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a-IR" sz="250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fa-IR" sz="2500" i="1"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fa-IR" sz="25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2500" i="0"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fa-IR" sz="2500" dirty="0"/>
              </a:p>
            </p:txBody>
          </p:sp>
        </mc:Choice>
        <mc:Fallback xmlns="">
          <p:sp>
            <p:nvSpPr>
              <p:cNvPr id="9" name="Rectangle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32706" y="3024795"/>
                <a:ext cx="2530373" cy="88870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Rectangle 9"/>
              <p:cNvSpPr/>
              <p:nvPr/>
            </p:nvSpPr>
            <p:spPr>
              <a:xfrm>
                <a:off x="3421687" y="3058465"/>
                <a:ext cx="3487365" cy="88870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sz="25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sz="250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fa-IR" sz="25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a-IR" sz="2500" i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fa-IR" sz="2500" i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fa-IR" sz="25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fa-IR" sz="250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a-IR" sz="2500" i="0">
                              <a:latin typeface="Cambria Math" panose="02040503050406030204" pitchFamily="18" charset="0"/>
                            </a:rPr>
                            <m:t>7</m:t>
                          </m:r>
                        </m:num>
                        <m:den>
                          <m:r>
                            <a:rPr lang="fa-IR" sz="2500" i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fa-IR" sz="2500" i="1"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fa-IR" sz="25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a-IR" sz="2500" i="0">
                              <a:latin typeface="Cambria Math" panose="02040503050406030204" pitchFamily="18" charset="0"/>
                            </a:rPr>
                            <m:t>3</m:t>
                          </m:r>
                          <m:r>
                            <a:rPr lang="fa-IR" sz="25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fa-IR" sz="2500" b="0" i="0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fa-IR" sz="2500" i="0">
                              <a:latin typeface="Cambria Math" panose="02040503050406030204" pitchFamily="18" charset="0"/>
                            </a:rPr>
                            <m:t>7</m:t>
                          </m:r>
                        </m:den>
                      </m:f>
                      <m:r>
                        <a:rPr lang="fa-IR" sz="25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a-IR" sz="2500" b="0" i="0" smtClean="0">
                          <a:latin typeface="Cambria Math" panose="02040503050406030204" pitchFamily="18" charset="0"/>
                        </a:rPr>
                        <m:t>نشدنی</m:t>
                      </m:r>
                      <m:r>
                        <a:rPr lang="fa-IR" sz="2500" b="0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fa-IR" sz="2500" b="0" i="0" smtClean="0">
                          <a:latin typeface="Cambria Math" panose="02040503050406030204" pitchFamily="18" charset="0"/>
                        </a:rPr>
                        <m:t>ساده</m:t>
                      </m:r>
                    </m:oMath>
                  </m:oMathPara>
                </a14:m>
                <a:endParaRPr lang="fa-IR" sz="2500" dirty="0"/>
              </a:p>
            </p:txBody>
          </p:sp>
        </mc:Choice>
        <mc:Fallback xmlns="">
          <p:sp>
            <p:nvSpPr>
              <p:cNvPr id="10" name="Rectangle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21687" y="3058465"/>
                <a:ext cx="3487365" cy="888705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0" y="4128655"/>
            <a:ext cx="12192000" cy="1292662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r"/>
            <a:r>
              <a:rPr lang="fa-IR" sz="2600" dirty="0" smtClean="0">
                <a:solidFill>
                  <a:srgbClr val="FF0000"/>
                </a:solidFill>
              </a:rPr>
              <a:t>ساده کردن وضرب وتقسیم عبارت های گویا:</a:t>
            </a:r>
            <a:r>
              <a:rPr lang="fa-IR" sz="2600" dirty="0" smtClean="0"/>
              <a:t>اول صورت هاومخرج هاراتجزیه می کنیم ومانند ساده کردن،ضرب وتقسیم اعداد کسری عمل می کنیم</a:t>
            </a:r>
            <a:r>
              <a:rPr lang="fa-IR" sz="2600" dirty="0" smtClean="0">
                <a:solidFill>
                  <a:srgbClr val="FF0000"/>
                </a:solidFill>
              </a:rPr>
              <a:t>.</a:t>
            </a:r>
          </a:p>
          <a:p>
            <a:pPr algn="r"/>
            <a:r>
              <a:rPr lang="fa-IR" sz="2600" dirty="0" smtClean="0">
                <a:solidFill>
                  <a:srgbClr val="FF0000"/>
                </a:solidFill>
              </a:rPr>
              <a:t>سوال)</a:t>
            </a:r>
            <a:endParaRPr lang="fa-IR" sz="2600" dirty="0">
              <a:solidFill>
                <a:srgbClr val="FF000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051255"/>
              </p:ext>
            </p:extLst>
          </p:nvPr>
        </p:nvGraphicFramePr>
        <p:xfrm>
          <a:off x="4368800" y="2362200"/>
          <a:ext cx="914400" cy="198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6" name="Equation" r:id="rId11" imgW="914400" imgH="198720" progId="Equation.DSMT4">
                  <p:embed/>
                </p:oleObj>
              </mc:Choice>
              <mc:Fallback>
                <p:oleObj name="Equation" r:id="rId11" imgW="914400" imgH="19872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368800" y="2362200"/>
                        <a:ext cx="914400" cy="1984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13" name="Rectangle 12"/>
              <p:cNvSpPr/>
              <p:nvPr/>
            </p:nvSpPr>
            <p:spPr>
              <a:xfrm>
                <a:off x="199194" y="5350177"/>
                <a:ext cx="1344535" cy="9635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sz="26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sz="260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  <m:sSup>
                            <m:sSupPr>
                              <m:ctrlPr>
                                <a:rPr lang="fa-IR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a-IR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fa-IR" sz="26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num>
                        <m:den>
                          <m:r>
                            <a:rPr lang="fa-IR" sz="2600" i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60</m:t>
                          </m:r>
                          <m:sSup>
                            <m:sSupPr>
                              <m:ctrlPr>
                                <a:rPr lang="fa-IR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a-IR" sz="2600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fa-IR" sz="2600" i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p>
                          </m:sSup>
                        </m:den>
                      </m:f>
                      <m:r>
                        <a:rPr lang="fa-IR" sz="2600" i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fa-IR" sz="26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13" name="Rectangle 1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194" y="5350177"/>
                <a:ext cx="1344535" cy="96359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Rectangle 13"/>
              <p:cNvSpPr/>
              <p:nvPr/>
            </p:nvSpPr>
            <p:spPr>
              <a:xfrm>
                <a:off x="1446747" y="5432892"/>
                <a:ext cx="973472" cy="88088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fa-IR" sz="25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a-IR" sz="250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r>
                            <a:rPr lang="fa-IR" sz="2500" i="0">
                              <a:latin typeface="Cambria Math" panose="02040503050406030204" pitchFamily="18" charset="0"/>
                            </a:rPr>
                            <m:t>10</m:t>
                          </m:r>
                          <m:sSup>
                            <m:sSupPr>
                              <m:ctrlPr>
                                <a:rPr lang="fa-IR" sz="2500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fa-IR" sz="2500" i="1"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  <m:sup>
                              <m:r>
                                <a:rPr lang="fa-IR" sz="250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fa-IR" sz="2500" dirty="0"/>
              </a:p>
            </p:txBody>
          </p:sp>
        </mc:Choice>
        <mc:Fallback xmlns=""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747" y="5432892"/>
                <a:ext cx="973472" cy="88088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a-I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9007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8" grpId="0"/>
      <p:bldP spid="9" grpId="0"/>
      <p:bldP spid="10" grpId="0"/>
      <p:bldP spid="11" grpId="0"/>
      <p:bldP spid="13" grpId="0"/>
      <p:bldP spid="1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0133" y="338740"/>
            <a:ext cx="8847653" cy="520051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132" y="6057946"/>
            <a:ext cx="8847653" cy="80005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61240" y="2512722"/>
            <a:ext cx="4290556" cy="3442193"/>
          </a:xfrm>
          <a:prstGeom prst="rect">
            <a:avLst/>
          </a:prstGeom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8013" y="2646040"/>
            <a:ext cx="2269789" cy="5585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149" y="3204634"/>
            <a:ext cx="2895297" cy="5585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8014" y="3184682"/>
            <a:ext cx="1040136" cy="5585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48148" y="3743276"/>
            <a:ext cx="2895298" cy="51869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27086" y="4379277"/>
            <a:ext cx="4224710" cy="159662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56516" y="2555583"/>
            <a:ext cx="3438792" cy="11382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3457" y="2529257"/>
            <a:ext cx="4975147" cy="1932208"/>
          </a:xfrm>
          <a:prstGeom prst="rect">
            <a:avLst/>
          </a:prstGeom>
          <a:ln>
            <a:noFill/>
          </a:ln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52771" y="3620658"/>
            <a:ext cx="1542153" cy="70781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45235" y="3343226"/>
            <a:ext cx="481811" cy="40005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29276" y="2555583"/>
            <a:ext cx="4929327" cy="16315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40132" y="3232278"/>
            <a:ext cx="1900007" cy="57004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29275" y="2605690"/>
            <a:ext cx="4929328" cy="16723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70430" y="3384110"/>
            <a:ext cx="294033" cy="32343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584639" y="3399843"/>
            <a:ext cx="294033" cy="294033"/>
          </a:xfrm>
          <a:prstGeom prst="rect">
            <a:avLst/>
          </a:prstGeom>
        </p:spPr>
      </p:pic>
      <p:cxnSp>
        <p:nvCxnSpPr>
          <p:cNvPr id="19" name="Straight Connector 18"/>
          <p:cNvCxnSpPr/>
          <p:nvPr/>
        </p:nvCxnSpPr>
        <p:spPr>
          <a:xfrm flipH="1">
            <a:off x="1878673" y="2646040"/>
            <a:ext cx="404080" cy="10972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1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17320" y="3813052"/>
            <a:ext cx="2073078" cy="6593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5998" y="4061415"/>
            <a:ext cx="914400" cy="4000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283457" y="2541547"/>
            <a:ext cx="5000303" cy="3026535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99889" y="3230960"/>
            <a:ext cx="2961967" cy="423831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91722" y="3821479"/>
            <a:ext cx="4103905" cy="47778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216" y="3821991"/>
            <a:ext cx="385350" cy="47778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33716" y="4389841"/>
            <a:ext cx="4430658" cy="47778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216" y="4898985"/>
            <a:ext cx="4470580" cy="496216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91708" y="2542638"/>
            <a:ext cx="4992052" cy="209126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4633304" y="3354344"/>
            <a:ext cx="591946" cy="36997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37348" y="4455624"/>
            <a:ext cx="1953050" cy="51087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64463" y="4570048"/>
            <a:ext cx="294033" cy="32343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97460" y="4609653"/>
            <a:ext cx="294033" cy="294033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81688" y="4948503"/>
            <a:ext cx="2073078" cy="659369"/>
          </a:xfrm>
          <a:prstGeom prst="rect">
            <a:avLst/>
          </a:prstGeom>
        </p:spPr>
      </p:pic>
      <p:cxnSp>
        <p:nvCxnSpPr>
          <p:cNvPr id="34" name="Straight Connector 33"/>
          <p:cNvCxnSpPr/>
          <p:nvPr/>
        </p:nvCxnSpPr>
        <p:spPr>
          <a:xfrm flipH="1">
            <a:off x="2392308" y="4130102"/>
            <a:ext cx="305121" cy="78515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Oval 34"/>
          <p:cNvSpPr/>
          <p:nvPr/>
        </p:nvSpPr>
        <p:spPr>
          <a:xfrm>
            <a:off x="1774647" y="2577424"/>
            <a:ext cx="659332" cy="641184"/>
          </a:xfrm>
          <a:prstGeom prst="ellipse">
            <a:avLst/>
          </a:prstGeom>
          <a:noFill/>
          <a:ln w="28575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4018299" y="2779280"/>
            <a:ext cx="519556" cy="514546"/>
          </a:xfrm>
          <a:prstGeom prst="ellipse">
            <a:avLst/>
          </a:prstGeom>
          <a:noFill/>
          <a:ln w="28575">
            <a:solidFill>
              <a:srgbClr val="92D05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878672" y="1042342"/>
            <a:ext cx="7776114" cy="78517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97488" y="1896371"/>
            <a:ext cx="906116" cy="55804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46708" y="1797004"/>
            <a:ext cx="7966753" cy="73010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03761" flipV="1">
            <a:off x="4260374" y="3863460"/>
            <a:ext cx="2494009" cy="853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073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2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2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2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6" dur="2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4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117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1" dur="2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25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1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96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4" presetClass="exit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0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209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1" fill="hold">
                      <p:stCondLst>
                        <p:cond delay="indefinite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4" dur="1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6" fill="hold">
                      <p:stCondLst>
                        <p:cond delay="indefinite"/>
                      </p:stCondLst>
                      <p:childTnLst>
                        <p:par>
                          <p:cTn id="217" fill="hold">
                            <p:stCondLst>
                              <p:cond delay="0"/>
                            </p:stCondLst>
                            <p:childTnLst>
                              <p:par>
                                <p:cTn id="2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0" dur="22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1" fill="hold">
                      <p:stCondLst>
                        <p:cond delay="indefinite"/>
                      </p:stCondLst>
                      <p:childTnLst>
                        <p:par>
                          <p:cTn id="222" fill="hold">
                            <p:stCondLst>
                              <p:cond delay="0"/>
                            </p:stCondLst>
                            <p:childTnLst>
                              <p:par>
                                <p:cTn id="2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3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36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6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8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2" fill="hold">
                      <p:stCondLst>
                        <p:cond delay="indefinite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9" fill="hold">
                      <p:stCondLst>
                        <p:cond delay="indefinite"/>
                      </p:stCondLst>
                      <p:childTnLst>
                        <p:par>
                          <p:cTn id="260" fill="hold">
                            <p:stCondLst>
                              <p:cond delay="0"/>
                            </p:stCondLst>
                            <p:childTnLst>
                              <p:par>
                                <p:cTn id="26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6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4" fill="hold">
                      <p:stCondLst>
                        <p:cond delay="indefinite"/>
                      </p:stCondLst>
                      <p:childTnLst>
                        <p:par>
                          <p:cTn id="265" fill="hold">
                            <p:stCondLst>
                              <p:cond delay="0"/>
                            </p:stCondLst>
                            <p:childTnLst>
                              <p:par>
                                <p:cTn id="26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8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  <p:bldP spid="35" grpId="1" animBg="1"/>
      <p:bldP spid="36" grpId="0" animBg="1"/>
      <p:bldP spid="3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3384" y="708635"/>
            <a:ext cx="8890919" cy="569762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788" y="708635"/>
            <a:ext cx="5682343" cy="66217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23857" y="1398707"/>
            <a:ext cx="1650274" cy="68466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384" y="1370808"/>
            <a:ext cx="4260473" cy="70771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13765" y="2471046"/>
            <a:ext cx="627017" cy="10812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40782" y="2832048"/>
            <a:ext cx="914400" cy="52431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4668" y="3014029"/>
            <a:ext cx="422365" cy="3423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77181" y="2848033"/>
            <a:ext cx="2262301" cy="5808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65538" y="3011675"/>
            <a:ext cx="296492" cy="305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36486" y="3014029"/>
            <a:ext cx="360542" cy="3235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9166" y="3420321"/>
            <a:ext cx="2659594" cy="60060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3158" y="3556617"/>
            <a:ext cx="740836" cy="42676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43994" y="3565304"/>
            <a:ext cx="740836" cy="42676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000" y="3479549"/>
            <a:ext cx="3559432" cy="57209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824" y="4051640"/>
            <a:ext cx="916461" cy="87152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37165" flipV="1">
            <a:off x="5714879" y="3273927"/>
            <a:ext cx="2848571" cy="81311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45285" y="4310704"/>
            <a:ext cx="914400" cy="52431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33746" y="2942445"/>
            <a:ext cx="565619" cy="44220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67805" y="4029610"/>
            <a:ext cx="2450955" cy="629338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94179" y="4218650"/>
            <a:ext cx="296492" cy="30547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169495" y="4234160"/>
            <a:ext cx="292678" cy="32356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7028" y="4658949"/>
            <a:ext cx="2659594" cy="70136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93620" y="4851389"/>
            <a:ext cx="668410" cy="36220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8433" y="4864178"/>
            <a:ext cx="668410" cy="36220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50000" y="4896081"/>
            <a:ext cx="3559432" cy="511027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2418" y="5615690"/>
            <a:ext cx="8451668" cy="798467"/>
          </a:xfrm>
          <a:prstGeom prst="rect">
            <a:avLst/>
          </a:prstGeom>
        </p:spPr>
      </p:pic>
      <p:cxnSp>
        <p:nvCxnSpPr>
          <p:cNvPr id="28" name="Straight Connector 27"/>
          <p:cNvCxnSpPr/>
          <p:nvPr/>
        </p:nvCxnSpPr>
        <p:spPr>
          <a:xfrm flipH="1">
            <a:off x="2535159" y="2287107"/>
            <a:ext cx="318368" cy="10975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 flipH="1">
            <a:off x="3133878" y="3518181"/>
            <a:ext cx="318368" cy="109754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5263" y="2107788"/>
            <a:ext cx="4289519" cy="350790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788" y="2099894"/>
            <a:ext cx="4237976" cy="3507902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 flipH="1">
            <a:off x="9654930" y="136831"/>
            <a:ext cx="2420694" cy="2695217"/>
            <a:chOff x="5847092" y="1583032"/>
            <a:chExt cx="3846418" cy="4722647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>
              <a:extLst>
                <a:ext uri="{BEBA8EAE-BF5A-486C-A8C5-ECC9F3942E4B}">
                  <a14:imgProps xmlns:a14="http://schemas.microsoft.com/office/drawing/2010/main">
                    <a14:imgLayer r:embed="rId9">
                      <a14:imgEffect>
                        <a14:backgroundRemoval t="0" b="100000" l="0" r="100000">
                          <a14:foregroundMark x1="77451" y1="62097" x2="77451" y2="62097"/>
                          <a14:foregroundMark x1="86275" y1="81855" x2="86275" y2="8185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7092" y="1583032"/>
              <a:ext cx="2301799" cy="2798265"/>
            </a:xfrm>
            <a:prstGeom prst="rect">
              <a:avLst/>
            </a:prstGeom>
          </p:spPr>
        </p:pic>
        <p:grpSp>
          <p:nvGrpSpPr>
            <p:cNvPr id="34" name="Group 33"/>
            <p:cNvGrpSpPr/>
            <p:nvPr/>
          </p:nvGrpSpPr>
          <p:grpSpPr>
            <a:xfrm>
              <a:off x="6753674" y="3616042"/>
              <a:ext cx="2939836" cy="2689637"/>
              <a:chOff x="208898" y="1522640"/>
              <a:chExt cx="2939836" cy="2689637"/>
            </a:xfrm>
          </p:grpSpPr>
          <p:pic>
            <p:nvPicPr>
              <p:cNvPr id="35" name="Picture 34"/>
              <p:cNvPicPr>
                <a:picLocks noChangeAspect="1"/>
              </p:cNvPicPr>
              <p:nvPr/>
            </p:nvPicPr>
            <p:blipFill>
              <a:blip r:embed="rId10">
                <a:extLst>
                  <a:ext uri="{BEBA8EAE-BF5A-486C-A8C5-ECC9F3942E4B}">
                    <a14:imgProps xmlns:a14="http://schemas.microsoft.com/office/drawing/2010/main">
                      <a14:imgLayer r:embed="rId11">
                        <a14:imgEffect>
                          <a14:backgroundRemoval t="9302" b="93953" l="2128" r="99149">
                            <a14:backgroundMark x1="43830" y1="43721" x2="60000" y2="59070"/>
                          </a14:backgroundRemoval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08898" y="1522640"/>
                <a:ext cx="2939836" cy="2689637"/>
              </a:xfrm>
              <a:prstGeom prst="rect">
                <a:avLst/>
              </a:prstGeom>
            </p:spPr>
          </p:pic>
          <p:sp>
            <p:nvSpPr>
              <p:cNvPr id="36" name="TextBox 35"/>
              <p:cNvSpPr txBox="1"/>
              <p:nvPr/>
            </p:nvSpPr>
            <p:spPr>
              <a:xfrm>
                <a:off x="1156301" y="2575070"/>
                <a:ext cx="1045030" cy="701086"/>
              </a:xfrm>
              <a:prstGeom prst="rect">
                <a:avLst/>
              </a:prstGeom>
              <a:noFill/>
            </p:spPr>
            <p:txBody>
              <a:bodyPr wrap="square" rtlCol="1">
                <a:spAutoFit/>
              </a:bodyPr>
              <a:lstStyle/>
              <a:p>
                <a:r>
                  <a:rPr lang="fa-IR" sz="2000" b="1" dirty="0" smtClean="0">
                    <a:cs typeface="B Titr" panose="00000700000000000000" pitchFamily="2" charset="-78"/>
                  </a:rPr>
                  <a:t>نمونه</a:t>
                </a:r>
                <a:endParaRPr lang="fa-IR" sz="3200" b="1" dirty="0">
                  <a:cs typeface="B Titr" panose="00000700000000000000" pitchFamily="2" charset="-78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6850918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6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1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4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9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0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7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8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91" dur="1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96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0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1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48" dur="1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174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53" dur="3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9693" y="0"/>
            <a:ext cx="8843761" cy="460561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258" y="419130"/>
            <a:ext cx="657496" cy="92746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1704" y="746434"/>
            <a:ext cx="606319" cy="382562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6871" y="898526"/>
            <a:ext cx="350490" cy="38256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8609" y="746434"/>
            <a:ext cx="1654900" cy="558906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94735" y="918497"/>
            <a:ext cx="296363" cy="296363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22171" y="937715"/>
            <a:ext cx="304596" cy="26343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8721" y="1281088"/>
            <a:ext cx="2576935" cy="55755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49190" y="1467394"/>
            <a:ext cx="783770" cy="382562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2390" y="1305340"/>
            <a:ext cx="3474720" cy="40462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81258" y="1709969"/>
            <a:ext cx="657496" cy="76003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11704" y="1849955"/>
            <a:ext cx="710822" cy="448499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60575" y="921567"/>
            <a:ext cx="298236" cy="38377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1573" y="898526"/>
            <a:ext cx="298236" cy="38377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060" y="1849955"/>
            <a:ext cx="1654900" cy="558906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67433" y="1981481"/>
            <a:ext cx="296363" cy="296363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94252" y="2000699"/>
            <a:ext cx="304596" cy="26343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060" y="2420170"/>
            <a:ext cx="1797416" cy="441713"/>
          </a:xfrm>
          <a:prstGeom prst="rect">
            <a:avLst/>
          </a:prstGeom>
        </p:spPr>
      </p:pic>
      <p:cxnSp>
        <p:nvCxnSpPr>
          <p:cNvPr id="44" name="Straight Connector 43"/>
          <p:cNvCxnSpPr/>
          <p:nvPr/>
        </p:nvCxnSpPr>
        <p:spPr>
          <a:xfrm flipH="1">
            <a:off x="2882537" y="157872"/>
            <a:ext cx="184896" cy="10432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H="1">
            <a:off x="3545527" y="1353915"/>
            <a:ext cx="184896" cy="10432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4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9808" y="2469999"/>
            <a:ext cx="3677301" cy="51944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04655" y="5669238"/>
            <a:ext cx="4410075" cy="1019175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16096" y="3329923"/>
            <a:ext cx="8485430" cy="659272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863524" y="3977876"/>
            <a:ext cx="4338002" cy="7296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7570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6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1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5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58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6" dur="1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0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5" dur="1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5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right)">
                                      <p:cBhvr>
                                        <p:cTn id="123" dur="2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27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0121" y="103992"/>
            <a:ext cx="8744755" cy="65782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8823614">
            <a:off x="2985412" y="5083549"/>
            <a:ext cx="224665" cy="27530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00892" y="693706"/>
            <a:ext cx="5159829" cy="76644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6255" y="1604932"/>
            <a:ext cx="1424466" cy="5642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5979" y="2348342"/>
            <a:ext cx="914400" cy="4821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3397" y="1887054"/>
            <a:ext cx="2081963" cy="14546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36255" y="2313956"/>
            <a:ext cx="679883" cy="51652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0892" y="2199929"/>
            <a:ext cx="2238104" cy="57071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54014" y="2419478"/>
            <a:ext cx="296492" cy="30547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387829" y="2403984"/>
            <a:ext cx="300446" cy="32356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00892" y="2787016"/>
            <a:ext cx="3480392" cy="61216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7359" y="2986966"/>
            <a:ext cx="893945" cy="36220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19776" y="2945581"/>
            <a:ext cx="761508" cy="362204"/>
          </a:xfrm>
          <a:prstGeom prst="rect">
            <a:avLst/>
          </a:prstGeom>
        </p:spPr>
      </p:pic>
      <p:cxnSp>
        <p:nvCxnSpPr>
          <p:cNvPr id="15" name="Straight Connector 14"/>
          <p:cNvCxnSpPr/>
          <p:nvPr/>
        </p:nvCxnSpPr>
        <p:spPr>
          <a:xfrm flipH="1">
            <a:off x="1868239" y="1746366"/>
            <a:ext cx="184896" cy="10432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53435" y="3735333"/>
            <a:ext cx="606944" cy="48213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3397" y="3307784"/>
            <a:ext cx="2081963" cy="1314945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4105" y="3359188"/>
            <a:ext cx="2201272" cy="57071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38698" y="3555882"/>
            <a:ext cx="322418" cy="33218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280459" y="3554037"/>
            <a:ext cx="300446" cy="323563"/>
          </a:xfrm>
          <a:prstGeom prst="rect">
            <a:avLst/>
          </a:prstGeom>
        </p:spPr>
      </p:pic>
      <p:cxnSp>
        <p:nvCxnSpPr>
          <p:cNvPr id="21" name="Straight Connector 20"/>
          <p:cNvCxnSpPr/>
          <p:nvPr/>
        </p:nvCxnSpPr>
        <p:spPr>
          <a:xfrm flipH="1">
            <a:off x="2939182" y="2891360"/>
            <a:ext cx="184896" cy="104327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2" name="Picture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89585" y="3889914"/>
            <a:ext cx="2746670" cy="784502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65738" y="4139587"/>
            <a:ext cx="548617" cy="41679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42354" y="2390922"/>
            <a:ext cx="499821" cy="37972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2036" y="1433481"/>
            <a:ext cx="8602840" cy="33544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330139" y="2516577"/>
            <a:ext cx="4410075" cy="1019175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475184" y="4950762"/>
            <a:ext cx="3406099" cy="46260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57671" y="4981154"/>
            <a:ext cx="2643575" cy="462605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538052" y="5413367"/>
            <a:ext cx="2906485" cy="70400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431475" y="5413367"/>
            <a:ext cx="1497816" cy="72380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389585" y="6136071"/>
            <a:ext cx="4052590" cy="462605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442175" y="6072083"/>
            <a:ext cx="2953185" cy="51678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0121" y="4762447"/>
            <a:ext cx="8650187" cy="192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652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39" dur="1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7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6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94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0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6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54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59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6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4" presetClass="exit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vertical)">
                                      <p:cBhvr>
                                        <p:cTn id="16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1" fill="hold">
                      <p:stCondLst>
                        <p:cond delay="indefinite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2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74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005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نمونه فصل7</Template>
  <TotalTime>2</TotalTime>
  <Words>232</Words>
  <Application>Microsoft Office PowerPoint</Application>
  <PresentationFormat>Widescreen</PresentationFormat>
  <Paragraphs>53</Paragraphs>
  <Slides>10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8" baseType="lpstr">
      <vt:lpstr>Arial</vt:lpstr>
      <vt:lpstr>B Titr</vt:lpstr>
      <vt:lpstr>Calibri</vt:lpstr>
      <vt:lpstr>Calibri Light</vt:lpstr>
      <vt:lpstr>Cambria Math</vt:lpstr>
      <vt:lpstr>Times New Roman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</dc:creator>
  <cp:lastModifiedBy>Ali</cp:lastModifiedBy>
  <cp:revision>2</cp:revision>
  <dcterms:created xsi:type="dcterms:W3CDTF">2019-07-08T18:08:55Z</dcterms:created>
  <dcterms:modified xsi:type="dcterms:W3CDTF">2019-07-09T07:50:54Z</dcterms:modified>
</cp:coreProperties>
</file>