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5" r:id="rId5"/>
    <p:sldId id="266" r:id="rId6"/>
    <p:sldId id="282" r:id="rId7"/>
    <p:sldId id="268" r:id="rId8"/>
    <p:sldId id="269" r:id="rId9"/>
    <p:sldId id="270" r:id="rId10"/>
    <p:sldId id="276" r:id="rId11"/>
    <p:sldId id="277" r:id="rId12"/>
    <p:sldId id="278" r:id="rId13"/>
    <p:sldId id="286" r:id="rId14"/>
    <p:sldId id="292" r:id="rId15"/>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0182" autoAdjust="0"/>
  </p:normalViewPr>
  <p:slideViewPr>
    <p:cSldViewPr snapToGrid="0">
      <p:cViewPr varScale="1">
        <p:scale>
          <a:sx n="70" d="100"/>
          <a:sy n="70" d="100"/>
        </p:scale>
        <p:origin x="6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F02791C3-1238-4097-97A2-98206DD23E2E}" type="datetimeFigureOut">
              <a:rPr lang="fa-IR" smtClean="0"/>
              <a:t>07/11/40</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F543A4CE-0B76-4711-A0F2-13FA484C4993}" type="slidenum">
              <a:rPr lang="fa-IR" smtClean="0"/>
              <a:t>‹#›</a:t>
            </a:fld>
            <a:endParaRPr lang="fa-IR"/>
          </a:p>
        </p:txBody>
      </p:sp>
    </p:spTree>
    <p:extLst>
      <p:ext uri="{BB962C8B-B14F-4D97-AF65-F5344CB8AC3E}">
        <p14:creationId xmlns:p14="http://schemas.microsoft.com/office/powerpoint/2010/main" val="2652627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543A4CE-0B76-4711-A0F2-13FA484C4993}" type="slidenum">
              <a:rPr lang="fa-IR" smtClean="0"/>
              <a:t>7</a:t>
            </a:fld>
            <a:endParaRPr lang="fa-IR"/>
          </a:p>
        </p:txBody>
      </p:sp>
    </p:spTree>
    <p:extLst>
      <p:ext uri="{BB962C8B-B14F-4D97-AF65-F5344CB8AC3E}">
        <p14:creationId xmlns:p14="http://schemas.microsoft.com/office/powerpoint/2010/main" val="315995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t>
            </a:r>
            <a:endParaRPr lang="fa-IR" dirty="0"/>
          </a:p>
        </p:txBody>
      </p:sp>
      <p:sp>
        <p:nvSpPr>
          <p:cNvPr id="4" name="Slide Number Placeholder 3"/>
          <p:cNvSpPr>
            <a:spLocks noGrp="1"/>
          </p:cNvSpPr>
          <p:nvPr>
            <p:ph type="sldNum" sz="quarter" idx="10"/>
          </p:nvPr>
        </p:nvSpPr>
        <p:spPr/>
        <p:txBody>
          <a:bodyPr/>
          <a:lstStyle/>
          <a:p>
            <a:fld id="{F543A4CE-0B76-4711-A0F2-13FA484C4993}" type="slidenum">
              <a:rPr lang="fa-IR" smtClean="0"/>
              <a:t>8</a:t>
            </a:fld>
            <a:endParaRPr lang="fa-IR"/>
          </a:p>
        </p:txBody>
      </p:sp>
    </p:spTree>
    <p:extLst>
      <p:ext uri="{BB962C8B-B14F-4D97-AF65-F5344CB8AC3E}">
        <p14:creationId xmlns:p14="http://schemas.microsoft.com/office/powerpoint/2010/main" val="3584061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9D94ED9-F0B3-4060-A1C7-2649A1A5B19E}" type="datetimeFigureOut">
              <a:rPr lang="fa-IR" smtClean="0"/>
              <a:t>07/11/40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D4644D3-D5AE-42BF-9D82-A9EF8E377F5A}" type="slidenum">
              <a:rPr lang="fa-IR" smtClean="0"/>
              <a:t>‹#›</a:t>
            </a:fld>
            <a:endParaRPr lang="fa-IR"/>
          </a:p>
        </p:txBody>
      </p:sp>
    </p:spTree>
    <p:extLst>
      <p:ext uri="{BB962C8B-B14F-4D97-AF65-F5344CB8AC3E}">
        <p14:creationId xmlns:p14="http://schemas.microsoft.com/office/powerpoint/2010/main" val="88995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9D94ED9-F0B3-4060-A1C7-2649A1A5B19E}" type="datetimeFigureOut">
              <a:rPr lang="fa-IR" smtClean="0"/>
              <a:t>07/11/40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D4644D3-D5AE-42BF-9D82-A9EF8E377F5A}" type="slidenum">
              <a:rPr lang="fa-IR" smtClean="0"/>
              <a:t>‹#›</a:t>
            </a:fld>
            <a:endParaRPr lang="fa-IR"/>
          </a:p>
        </p:txBody>
      </p:sp>
    </p:spTree>
    <p:extLst>
      <p:ext uri="{BB962C8B-B14F-4D97-AF65-F5344CB8AC3E}">
        <p14:creationId xmlns:p14="http://schemas.microsoft.com/office/powerpoint/2010/main" val="54741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9D94ED9-F0B3-4060-A1C7-2649A1A5B19E}" type="datetimeFigureOut">
              <a:rPr lang="fa-IR" smtClean="0"/>
              <a:t>07/11/40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D4644D3-D5AE-42BF-9D82-A9EF8E377F5A}" type="slidenum">
              <a:rPr lang="fa-IR" smtClean="0"/>
              <a:t>‹#›</a:t>
            </a:fld>
            <a:endParaRPr lang="fa-IR"/>
          </a:p>
        </p:txBody>
      </p:sp>
    </p:spTree>
    <p:extLst>
      <p:ext uri="{BB962C8B-B14F-4D97-AF65-F5344CB8AC3E}">
        <p14:creationId xmlns:p14="http://schemas.microsoft.com/office/powerpoint/2010/main" val="126805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9D94ED9-F0B3-4060-A1C7-2649A1A5B19E}" type="datetimeFigureOut">
              <a:rPr lang="fa-IR" smtClean="0"/>
              <a:t>07/11/40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D4644D3-D5AE-42BF-9D82-A9EF8E377F5A}" type="slidenum">
              <a:rPr lang="fa-IR" smtClean="0"/>
              <a:t>‹#›</a:t>
            </a:fld>
            <a:endParaRPr lang="fa-IR"/>
          </a:p>
        </p:txBody>
      </p:sp>
    </p:spTree>
    <p:extLst>
      <p:ext uri="{BB962C8B-B14F-4D97-AF65-F5344CB8AC3E}">
        <p14:creationId xmlns:p14="http://schemas.microsoft.com/office/powerpoint/2010/main" val="191554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D94ED9-F0B3-4060-A1C7-2649A1A5B19E}" type="datetimeFigureOut">
              <a:rPr lang="fa-IR" smtClean="0"/>
              <a:t>07/11/40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D4644D3-D5AE-42BF-9D82-A9EF8E377F5A}" type="slidenum">
              <a:rPr lang="fa-IR" smtClean="0"/>
              <a:t>‹#›</a:t>
            </a:fld>
            <a:endParaRPr lang="fa-IR"/>
          </a:p>
        </p:txBody>
      </p:sp>
    </p:spTree>
    <p:extLst>
      <p:ext uri="{BB962C8B-B14F-4D97-AF65-F5344CB8AC3E}">
        <p14:creationId xmlns:p14="http://schemas.microsoft.com/office/powerpoint/2010/main" val="138400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9D94ED9-F0B3-4060-A1C7-2649A1A5B19E}" type="datetimeFigureOut">
              <a:rPr lang="fa-IR" smtClean="0"/>
              <a:t>07/11/40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D4644D3-D5AE-42BF-9D82-A9EF8E377F5A}" type="slidenum">
              <a:rPr lang="fa-IR" smtClean="0"/>
              <a:t>‹#›</a:t>
            </a:fld>
            <a:endParaRPr lang="fa-IR"/>
          </a:p>
        </p:txBody>
      </p:sp>
    </p:spTree>
    <p:extLst>
      <p:ext uri="{BB962C8B-B14F-4D97-AF65-F5344CB8AC3E}">
        <p14:creationId xmlns:p14="http://schemas.microsoft.com/office/powerpoint/2010/main" val="254706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9D94ED9-F0B3-4060-A1C7-2649A1A5B19E}" type="datetimeFigureOut">
              <a:rPr lang="fa-IR" smtClean="0"/>
              <a:t>07/11/40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D4644D3-D5AE-42BF-9D82-A9EF8E377F5A}" type="slidenum">
              <a:rPr lang="fa-IR" smtClean="0"/>
              <a:t>‹#›</a:t>
            </a:fld>
            <a:endParaRPr lang="fa-IR"/>
          </a:p>
        </p:txBody>
      </p:sp>
    </p:spTree>
    <p:extLst>
      <p:ext uri="{BB962C8B-B14F-4D97-AF65-F5344CB8AC3E}">
        <p14:creationId xmlns:p14="http://schemas.microsoft.com/office/powerpoint/2010/main" val="338300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9D94ED9-F0B3-4060-A1C7-2649A1A5B19E}" type="datetimeFigureOut">
              <a:rPr lang="fa-IR" smtClean="0"/>
              <a:t>07/11/40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D4644D3-D5AE-42BF-9D82-A9EF8E377F5A}" type="slidenum">
              <a:rPr lang="fa-IR" smtClean="0"/>
              <a:t>‹#›</a:t>
            </a:fld>
            <a:endParaRPr lang="fa-IR"/>
          </a:p>
        </p:txBody>
      </p:sp>
    </p:spTree>
    <p:extLst>
      <p:ext uri="{BB962C8B-B14F-4D97-AF65-F5344CB8AC3E}">
        <p14:creationId xmlns:p14="http://schemas.microsoft.com/office/powerpoint/2010/main" val="2153161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94ED9-F0B3-4060-A1C7-2649A1A5B19E}" type="datetimeFigureOut">
              <a:rPr lang="fa-IR" smtClean="0"/>
              <a:t>07/11/40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D4644D3-D5AE-42BF-9D82-A9EF8E377F5A}" type="slidenum">
              <a:rPr lang="fa-IR" smtClean="0"/>
              <a:t>‹#›</a:t>
            </a:fld>
            <a:endParaRPr lang="fa-IR"/>
          </a:p>
        </p:txBody>
      </p:sp>
    </p:spTree>
    <p:extLst>
      <p:ext uri="{BB962C8B-B14F-4D97-AF65-F5344CB8AC3E}">
        <p14:creationId xmlns:p14="http://schemas.microsoft.com/office/powerpoint/2010/main" val="199506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D94ED9-F0B3-4060-A1C7-2649A1A5B19E}" type="datetimeFigureOut">
              <a:rPr lang="fa-IR" smtClean="0"/>
              <a:t>07/11/40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D4644D3-D5AE-42BF-9D82-A9EF8E377F5A}" type="slidenum">
              <a:rPr lang="fa-IR" smtClean="0"/>
              <a:t>‹#›</a:t>
            </a:fld>
            <a:endParaRPr lang="fa-IR"/>
          </a:p>
        </p:txBody>
      </p:sp>
    </p:spTree>
    <p:extLst>
      <p:ext uri="{BB962C8B-B14F-4D97-AF65-F5344CB8AC3E}">
        <p14:creationId xmlns:p14="http://schemas.microsoft.com/office/powerpoint/2010/main" val="64635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D94ED9-F0B3-4060-A1C7-2649A1A5B19E}" type="datetimeFigureOut">
              <a:rPr lang="fa-IR" smtClean="0"/>
              <a:t>07/11/40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D4644D3-D5AE-42BF-9D82-A9EF8E377F5A}" type="slidenum">
              <a:rPr lang="fa-IR" smtClean="0"/>
              <a:t>‹#›</a:t>
            </a:fld>
            <a:endParaRPr lang="fa-IR"/>
          </a:p>
        </p:txBody>
      </p:sp>
    </p:spTree>
    <p:extLst>
      <p:ext uri="{BB962C8B-B14F-4D97-AF65-F5344CB8AC3E}">
        <p14:creationId xmlns:p14="http://schemas.microsoft.com/office/powerpoint/2010/main" val="190250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94ED9-F0B3-4060-A1C7-2649A1A5B19E}" type="datetimeFigureOut">
              <a:rPr lang="fa-IR" smtClean="0"/>
              <a:t>07/11/40</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644D3-D5AE-42BF-9D82-A9EF8E377F5A}" type="slidenum">
              <a:rPr lang="fa-IR" smtClean="0"/>
              <a:t>‹#›</a:t>
            </a:fld>
            <a:endParaRPr lang="fa-IR"/>
          </a:p>
        </p:txBody>
      </p:sp>
    </p:spTree>
    <p:extLst>
      <p:ext uri="{BB962C8B-B14F-4D97-AF65-F5344CB8AC3E}">
        <p14:creationId xmlns:p14="http://schemas.microsoft.com/office/powerpoint/2010/main" val="2892828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10" Type="http://schemas.openxmlformats.org/officeDocument/2006/relationships/image" Target="../media/image5.gif"/><Relationship Id="rId4" Type="http://schemas.openxmlformats.org/officeDocument/2006/relationships/image" Target="../media/image2.png"/><Relationship Id="rId9" Type="http://schemas.openxmlformats.org/officeDocument/2006/relationships/hyperlink" Target="http://powerdars.farafile.i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218.png"/><Relationship Id="rId1" Type="http://schemas.openxmlformats.org/officeDocument/2006/relationships/slideLayout" Target="../slideLayouts/slideLayout7.xml"/><Relationship Id="rId6" Type="http://schemas.openxmlformats.org/officeDocument/2006/relationships/image" Target="../media/image222.png"/><Relationship Id="rId5" Type="http://schemas.openxmlformats.org/officeDocument/2006/relationships/image" Target="../media/image221.png"/><Relationship Id="rId4" Type="http://schemas.openxmlformats.org/officeDocument/2006/relationships/image" Target="../media/image220.png"/></Relationships>
</file>

<file path=ppt/slides/_rels/slide11.xml.rels><?xml version="1.0" encoding="UTF-8" standalone="yes"?>
<Relationships xmlns="http://schemas.openxmlformats.org/package/2006/relationships"><Relationship Id="rId8" Type="http://schemas.openxmlformats.org/officeDocument/2006/relationships/image" Target="../media/image229.png"/><Relationship Id="rId13" Type="http://schemas.openxmlformats.org/officeDocument/2006/relationships/image" Target="../media/image234.png"/><Relationship Id="rId3" Type="http://schemas.openxmlformats.org/officeDocument/2006/relationships/image" Target="../media/image224.png"/><Relationship Id="rId7" Type="http://schemas.openxmlformats.org/officeDocument/2006/relationships/image" Target="../media/image228.png"/><Relationship Id="rId12" Type="http://schemas.openxmlformats.org/officeDocument/2006/relationships/image" Target="../media/image233.png"/><Relationship Id="rId2" Type="http://schemas.openxmlformats.org/officeDocument/2006/relationships/image" Target="../media/image223.png"/><Relationship Id="rId1" Type="http://schemas.openxmlformats.org/officeDocument/2006/relationships/slideLayout" Target="../slideLayouts/slideLayout7.xml"/><Relationship Id="rId6" Type="http://schemas.openxmlformats.org/officeDocument/2006/relationships/image" Target="../media/image227.png"/><Relationship Id="rId11" Type="http://schemas.openxmlformats.org/officeDocument/2006/relationships/image" Target="../media/image232.png"/><Relationship Id="rId5" Type="http://schemas.openxmlformats.org/officeDocument/2006/relationships/image" Target="../media/image226.png"/><Relationship Id="rId10" Type="http://schemas.openxmlformats.org/officeDocument/2006/relationships/image" Target="../media/image231.png"/><Relationship Id="rId4" Type="http://schemas.openxmlformats.org/officeDocument/2006/relationships/image" Target="../media/image225.png"/><Relationship Id="rId9" Type="http://schemas.openxmlformats.org/officeDocument/2006/relationships/image" Target="../media/image230.png"/><Relationship Id="rId14" Type="http://schemas.openxmlformats.org/officeDocument/2006/relationships/image" Target="../media/image235.png"/></Relationships>
</file>

<file path=ppt/slides/_rels/slide12.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image" Target="../media/image2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91.png"/><Relationship Id="rId13" Type="http://schemas.microsoft.com/office/2007/relationships/hdphoto" Target="../media/hdphoto2.wdp"/><Relationship Id="rId3" Type="http://schemas.openxmlformats.org/officeDocument/2006/relationships/image" Target="../media/image286.png"/><Relationship Id="rId7" Type="http://schemas.openxmlformats.org/officeDocument/2006/relationships/image" Target="../media/image290.png"/><Relationship Id="rId12" Type="http://schemas.openxmlformats.org/officeDocument/2006/relationships/image" Target="../media/image3.png"/><Relationship Id="rId2" Type="http://schemas.openxmlformats.org/officeDocument/2006/relationships/image" Target="../media/image285.png"/><Relationship Id="rId1" Type="http://schemas.openxmlformats.org/officeDocument/2006/relationships/slideLayout" Target="../slideLayouts/slideLayout7.xml"/><Relationship Id="rId6" Type="http://schemas.openxmlformats.org/officeDocument/2006/relationships/image" Target="../media/image289.png"/><Relationship Id="rId11" Type="http://schemas.microsoft.com/office/2007/relationships/hdphoto" Target="../media/hdphoto1.wdp"/><Relationship Id="rId5" Type="http://schemas.openxmlformats.org/officeDocument/2006/relationships/image" Target="../media/image288.png"/><Relationship Id="rId10" Type="http://schemas.openxmlformats.org/officeDocument/2006/relationships/image" Target="../media/image2.png"/><Relationship Id="rId4" Type="http://schemas.openxmlformats.org/officeDocument/2006/relationships/image" Target="../media/image287.png"/><Relationship Id="rId9" Type="http://schemas.openxmlformats.org/officeDocument/2006/relationships/image" Target="../media/image292.png"/></Relationships>
</file>

<file path=ppt/slides/_rels/slide14.xml.rels><?xml version="1.0" encoding="UTF-8" standalone="yes"?>
<Relationships xmlns="http://schemas.openxmlformats.org/package/2006/relationships"><Relationship Id="rId8" Type="http://schemas.openxmlformats.org/officeDocument/2006/relationships/image" Target="../media/image347.png"/><Relationship Id="rId3" Type="http://schemas.openxmlformats.org/officeDocument/2006/relationships/image" Target="../media/image342.png"/><Relationship Id="rId7" Type="http://schemas.openxmlformats.org/officeDocument/2006/relationships/image" Target="../media/image46.png"/><Relationship Id="rId2" Type="http://schemas.openxmlformats.org/officeDocument/2006/relationships/image" Target="../media/image341.png"/><Relationship Id="rId1" Type="http://schemas.openxmlformats.org/officeDocument/2006/relationships/slideLayout" Target="../slideLayouts/slideLayout7.xml"/><Relationship Id="rId6" Type="http://schemas.openxmlformats.org/officeDocument/2006/relationships/image" Target="../media/image345.png"/><Relationship Id="rId5" Type="http://schemas.openxmlformats.org/officeDocument/2006/relationships/image" Target="../media/image344.png"/><Relationship Id="rId4" Type="http://schemas.openxmlformats.org/officeDocument/2006/relationships/image" Target="../media/image34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7.png"/><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0.png"/><Relationship Id="rId10" Type="http://schemas.microsoft.com/office/2007/relationships/hdphoto" Target="../media/hdphoto2.wdp"/><Relationship Id="rId4" Type="http://schemas.openxmlformats.org/officeDocument/2006/relationships/image" Target="../media/image50.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microsoft.com/office/2007/relationships/hdphoto" Target="../media/hdphoto1.wdp"/><Relationship Id="rId3" Type="http://schemas.openxmlformats.org/officeDocument/2006/relationships/image" Target="../media/image98.png"/><Relationship Id="rId21" Type="http://schemas.openxmlformats.org/officeDocument/2006/relationships/image" Target="../media/image4.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2.png"/><Relationship Id="rId2" Type="http://schemas.openxmlformats.org/officeDocument/2006/relationships/image" Target="../media/image97.png"/><Relationship Id="rId16" Type="http://schemas.openxmlformats.org/officeDocument/2006/relationships/image" Target="../media/image111.png"/><Relationship Id="rId20"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png"/><Relationship Id="rId19" Type="http://schemas.openxmlformats.org/officeDocument/2006/relationships/image" Target="../media/image3.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hyperlink" Target="http://powerdars.farafile.ir/"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43.png"/><Relationship Id="rId18" Type="http://schemas.openxmlformats.org/officeDocument/2006/relationships/image" Target="../media/image148.png"/><Relationship Id="rId3" Type="http://schemas.openxmlformats.org/officeDocument/2006/relationships/image" Target="../media/image26.png"/><Relationship Id="rId7" Type="http://schemas.openxmlformats.org/officeDocument/2006/relationships/image" Target="../media/image17.png"/><Relationship Id="rId12" Type="http://schemas.openxmlformats.org/officeDocument/2006/relationships/image" Target="../media/image142.png"/><Relationship Id="rId17" Type="http://schemas.openxmlformats.org/officeDocument/2006/relationships/image" Target="../media/image147.png"/><Relationship Id="rId2" Type="http://schemas.openxmlformats.org/officeDocument/2006/relationships/notesSlide" Target="../notesSlides/notesSlide1.xml"/><Relationship Id="rId16" Type="http://schemas.openxmlformats.org/officeDocument/2006/relationships/image" Target="../media/image146.png"/><Relationship Id="rId20"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5" Type="http://schemas.openxmlformats.org/officeDocument/2006/relationships/image" Target="../media/image145.png"/><Relationship Id="rId10" Type="http://schemas.openxmlformats.org/officeDocument/2006/relationships/image" Target="../media/image32.png"/><Relationship Id="rId19" Type="http://schemas.openxmlformats.org/officeDocument/2006/relationships/image" Target="../media/image149.png"/><Relationship Id="rId4" Type="http://schemas.openxmlformats.org/officeDocument/2006/relationships/image" Target="../media/image27.png"/><Relationship Id="rId9" Type="http://schemas.openxmlformats.org/officeDocument/2006/relationships/image" Target="../media/image31.png"/><Relationship Id="rId14" Type="http://schemas.openxmlformats.org/officeDocument/2006/relationships/image" Target="../media/image144.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9170" y="1416966"/>
            <a:ext cx="6824752" cy="383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hlinkClick r:id="rId3" action="ppaction://hlinksldjump"/>
          </p:cNvPr>
          <p:cNvSpPr/>
          <p:nvPr/>
        </p:nvSpPr>
        <p:spPr>
          <a:xfrm>
            <a:off x="4345716" y="5493327"/>
            <a:ext cx="1851660" cy="1066800"/>
          </a:xfrm>
          <a:prstGeom prst="ellipse">
            <a:avLst/>
          </a:prstGeom>
          <a:solidFill>
            <a:schemeClr val="accent2">
              <a:lumMod val="60000"/>
              <a:lumOff val="40000"/>
            </a:schemeClr>
          </a:solidFill>
          <a:effectLst>
            <a:outerShdw blurRad="50800" dist="38100" dir="16200000" rotWithShape="0">
              <a:prstClr val="black">
                <a:alpha val="40000"/>
              </a:prstClr>
            </a:outerShdw>
          </a:effectLst>
          <a:scene3d>
            <a:camera prst="isometricOffAxis2Left"/>
            <a:lightRig rig="threePt" dir="t"/>
          </a:scene3d>
          <a:sp3d>
            <a:bevelT w="101600" prst="riblet"/>
          </a:sp3d>
        </p:spPr>
        <p:style>
          <a:lnRef idx="1">
            <a:schemeClr val="accent2"/>
          </a:lnRef>
          <a:fillRef idx="2">
            <a:schemeClr val="accent2"/>
          </a:fillRef>
          <a:effectRef idx="1">
            <a:schemeClr val="accent2"/>
          </a:effectRef>
          <a:fontRef idx="minor">
            <a:schemeClr val="dk1"/>
          </a:fontRef>
        </p:style>
        <p:txBody>
          <a:bodyPr rtlCol="1" anchor="ctr"/>
          <a:lstStyle/>
          <a:p>
            <a:pPr algn="ctr" rtl="1" eaLnBrk="1" fontAlgn="auto" hangingPunct="1">
              <a:spcBef>
                <a:spcPts val="0"/>
              </a:spcBef>
              <a:spcAft>
                <a:spcPts val="0"/>
              </a:spcAft>
              <a:defRPr/>
            </a:pPr>
            <a:r>
              <a:rPr lang="fa-IR" sz="4800" b="1" dirty="0" smtClean="0">
                <a:solidFill>
                  <a:schemeClr val="tx1"/>
                </a:solidFill>
              </a:rPr>
              <a:t>بعدی</a:t>
            </a:r>
            <a:endParaRPr lang="fa-IR" sz="6600" b="1" dirty="0">
              <a:solidFill>
                <a:schemeClr val="tx1"/>
              </a:solidFill>
            </a:endParaRPr>
          </a:p>
        </p:txBody>
      </p:sp>
      <p:grpSp>
        <p:nvGrpSpPr>
          <p:cNvPr id="4" name="Group 3"/>
          <p:cNvGrpSpPr/>
          <p:nvPr/>
        </p:nvGrpSpPr>
        <p:grpSpPr>
          <a:xfrm>
            <a:off x="213034" y="1386078"/>
            <a:ext cx="2420694" cy="2695217"/>
            <a:chOff x="5847092" y="1583032"/>
            <a:chExt cx="3846418" cy="4722647"/>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77451" y1="62097" x2="77451" y2="62097"/>
                          <a14:foregroundMark x1="86275" y1="81855" x2="86275" y2="81855"/>
                        </a14:backgroundRemoval>
                      </a14:imgEffect>
                    </a14:imgLayer>
                  </a14:imgProps>
                </a:ext>
                <a:ext uri="{28A0092B-C50C-407E-A947-70E740481C1C}">
                  <a14:useLocalDpi xmlns:a14="http://schemas.microsoft.com/office/drawing/2010/main" val="0"/>
                </a:ext>
              </a:extLst>
            </a:blip>
            <a:stretch>
              <a:fillRect/>
            </a:stretch>
          </p:blipFill>
          <p:spPr>
            <a:xfrm>
              <a:off x="5847092" y="1583032"/>
              <a:ext cx="2301799" cy="2798265"/>
            </a:xfrm>
            <a:prstGeom prst="rect">
              <a:avLst/>
            </a:prstGeom>
          </p:spPr>
        </p:pic>
        <p:grpSp>
          <p:nvGrpSpPr>
            <p:cNvPr id="6" name="Group 5"/>
            <p:cNvGrpSpPr/>
            <p:nvPr/>
          </p:nvGrpSpPr>
          <p:grpSpPr>
            <a:xfrm>
              <a:off x="6753674" y="3616042"/>
              <a:ext cx="2939836" cy="2689637"/>
              <a:chOff x="208898" y="1522640"/>
              <a:chExt cx="2939836" cy="2689637"/>
            </a:xfrm>
          </p:grpSpPr>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9302" b="93953" l="2128" r="99149">
                            <a14:backgroundMark x1="43830" y1="43721" x2="60000" y2="59070"/>
                          </a14:backgroundRemoval>
                        </a14:imgEffect>
                      </a14:imgLayer>
                    </a14:imgProps>
                  </a:ext>
                  <a:ext uri="{28A0092B-C50C-407E-A947-70E740481C1C}">
                    <a14:useLocalDpi xmlns:a14="http://schemas.microsoft.com/office/drawing/2010/main" val="0"/>
                  </a:ext>
                </a:extLst>
              </a:blip>
              <a:stretch>
                <a:fillRect/>
              </a:stretch>
            </p:blipFill>
            <p:spPr>
              <a:xfrm>
                <a:off x="208898" y="1522640"/>
                <a:ext cx="2939836" cy="2689637"/>
              </a:xfrm>
              <a:prstGeom prst="rect">
                <a:avLst/>
              </a:prstGeom>
            </p:spPr>
          </p:pic>
          <p:sp>
            <p:nvSpPr>
              <p:cNvPr id="8" name="TextBox 7"/>
              <p:cNvSpPr txBox="1"/>
              <p:nvPr/>
            </p:nvSpPr>
            <p:spPr>
              <a:xfrm>
                <a:off x="1156301" y="2575070"/>
                <a:ext cx="1045030" cy="701086"/>
              </a:xfrm>
              <a:prstGeom prst="rect">
                <a:avLst/>
              </a:prstGeom>
              <a:noFill/>
            </p:spPr>
            <p:txBody>
              <a:bodyPr wrap="square" rtlCol="1">
                <a:spAutoFit/>
              </a:bodyPr>
              <a:lstStyle/>
              <a:p>
                <a:r>
                  <a:rPr lang="fa-IR" sz="2000" b="1" dirty="0" smtClean="0">
                    <a:cs typeface="B Titr" panose="00000700000000000000" pitchFamily="2" charset="-78"/>
                  </a:rPr>
                  <a:t>نمونه</a:t>
                </a:r>
                <a:endParaRPr lang="fa-IR" sz="3200" b="1" dirty="0">
                  <a:cs typeface="B Titr" panose="00000700000000000000" pitchFamily="2" charset="-78"/>
                </a:endParaRPr>
              </a:p>
            </p:txBody>
          </p:sp>
        </p:grpSp>
      </p:gr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56008" y="238297"/>
            <a:ext cx="2283350" cy="2295561"/>
          </a:xfrm>
          <a:prstGeom prst="rect">
            <a:avLst/>
          </a:prstGeom>
        </p:spPr>
      </p:pic>
      <p:sp>
        <p:nvSpPr>
          <p:cNvPr id="15" name="Rectangle 14"/>
          <p:cNvSpPr/>
          <p:nvPr/>
        </p:nvSpPr>
        <p:spPr>
          <a:xfrm>
            <a:off x="9501146" y="2618273"/>
            <a:ext cx="2593074" cy="662305"/>
          </a:xfrm>
          <a:prstGeom prst="rect">
            <a:avLst/>
          </a:prstGeom>
          <a:solidFill>
            <a:schemeClr val="bg1"/>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chemeClr val="tx1"/>
                </a:solidFill>
              </a:rPr>
              <a:t>درفایل اصلی </a:t>
            </a:r>
            <a:r>
              <a:rPr lang="fa-IR" sz="2000" b="1" dirty="0" smtClean="0">
                <a:solidFill>
                  <a:srgbClr val="FF0000"/>
                </a:solidFill>
              </a:rPr>
              <a:t>لوگو فروشگاه</a:t>
            </a:r>
            <a:r>
              <a:rPr lang="fa-IR" sz="2000" b="1" dirty="0" smtClean="0">
                <a:solidFill>
                  <a:schemeClr val="tx1"/>
                </a:solidFill>
              </a:rPr>
              <a:t> وجود ندارد.</a:t>
            </a:r>
            <a:endParaRPr lang="fa-IR" sz="2000" b="1" dirty="0">
              <a:solidFill>
                <a:schemeClr val="tx1"/>
              </a:solidFill>
            </a:endParaRPr>
          </a:p>
        </p:txBody>
      </p:sp>
      <p:sp>
        <p:nvSpPr>
          <p:cNvPr id="16" name="Rectangle 15">
            <a:extLst>
              <a:ext uri="{FF2B5EF4-FFF2-40B4-BE49-F238E27FC236}">
                <a16:creationId xmlns:a16="http://schemas.microsoft.com/office/drawing/2014/main" id="{B598B3A9-9636-4A97-B74E-3611818F96AE}"/>
              </a:ext>
            </a:extLst>
          </p:cNvPr>
          <p:cNvSpPr/>
          <p:nvPr/>
        </p:nvSpPr>
        <p:spPr>
          <a:xfrm>
            <a:off x="9346534" y="3871368"/>
            <a:ext cx="280230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9"/>
              </a:rPr>
              <a:t>http://powerdars.farafile.ir/</a:t>
            </a:r>
            <a:endParaRPr kumimoji="0" lang="en-US" sz="1800" b="0" i="0" u="none" strike="noStrike" kern="0" cap="none" spc="0" normalizeH="0" baseline="0" noProof="0" dirty="0" smtClean="0">
              <a:ln>
                <a:noFill/>
              </a:ln>
              <a:solidFill>
                <a:prstClr val="black"/>
              </a:solidFill>
              <a:effectLst/>
              <a:uLnTx/>
              <a:uFillTx/>
            </a:endParaRPr>
          </a:p>
        </p:txBody>
      </p:sp>
      <p:sp>
        <p:nvSpPr>
          <p:cNvPr id="17" name="TextBox 16"/>
          <p:cNvSpPr txBox="1"/>
          <p:nvPr/>
        </p:nvSpPr>
        <p:spPr>
          <a:xfrm>
            <a:off x="9656008" y="3364993"/>
            <a:ext cx="1951629" cy="523220"/>
          </a:xfrm>
          <a:prstGeom prst="rect">
            <a:avLst/>
          </a:prstGeom>
          <a:noFill/>
        </p:spPr>
        <p:txBody>
          <a:bodyPr wrap="square" rtlCol="1">
            <a:spAutoFit/>
          </a:bodyPr>
          <a:lstStyle/>
          <a:p>
            <a:r>
              <a:rPr lang="fa-IR" sz="2800" dirty="0" smtClean="0">
                <a:solidFill>
                  <a:srgbClr val="FF0000"/>
                </a:solidFill>
              </a:rPr>
              <a:t>👇کلیک کن👇</a:t>
            </a:r>
            <a:endParaRPr lang="fa-IR" sz="2800" dirty="0">
              <a:solidFill>
                <a:srgbClr val="FF0000"/>
              </a:solidFill>
            </a:endParaRPr>
          </a:p>
        </p:txBody>
      </p:sp>
      <p:sp>
        <p:nvSpPr>
          <p:cNvPr id="18" name="TextBox 17"/>
          <p:cNvSpPr txBox="1"/>
          <p:nvPr/>
        </p:nvSpPr>
        <p:spPr>
          <a:xfrm>
            <a:off x="9656008" y="4479003"/>
            <a:ext cx="1951629" cy="523220"/>
          </a:xfrm>
          <a:prstGeom prst="rect">
            <a:avLst/>
          </a:prstGeom>
          <a:noFill/>
        </p:spPr>
        <p:txBody>
          <a:bodyPr wrap="square" rtlCol="1">
            <a:spAutoFit/>
          </a:bodyPr>
          <a:lstStyle/>
          <a:p>
            <a:r>
              <a:rPr lang="fa-IR" sz="2800" dirty="0" smtClean="0">
                <a:solidFill>
                  <a:srgbClr val="FF0000"/>
                </a:solidFill>
              </a:rPr>
              <a:t>👆کلیک کن👆</a:t>
            </a:r>
            <a:endParaRPr lang="fa-IR" sz="2800" dirty="0">
              <a:solidFill>
                <a:srgbClr val="FF0000"/>
              </a:solidFill>
            </a:endParaRPr>
          </a:p>
        </p:txBody>
      </p:sp>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01146" y="5255889"/>
            <a:ext cx="2593074" cy="885604"/>
          </a:xfrm>
          <a:prstGeom prst="rect">
            <a:avLst/>
          </a:prstGeom>
        </p:spPr>
      </p:pic>
    </p:spTree>
    <p:extLst>
      <p:ext uri="{BB962C8B-B14F-4D97-AF65-F5344CB8AC3E}">
        <p14:creationId xmlns:p14="http://schemas.microsoft.com/office/powerpoint/2010/main" val="3947600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3775" y="618517"/>
            <a:ext cx="10364451" cy="52770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200" smtClean="0">
                <a:solidFill>
                  <a:srgbClr val="FF0000"/>
                </a:solidFill>
                <a:cs typeface="B Titr" panose="00000700000000000000" pitchFamily="2" charset="-78"/>
              </a:rPr>
              <a:t>ریشه گیری</a:t>
            </a:r>
            <a:endParaRPr lang="en-US" sz="3200" dirty="0"/>
          </a:p>
        </p:txBody>
      </p:sp>
      <mc:AlternateContent xmlns:mc="http://schemas.openxmlformats.org/markup-compatibility/2006" xmlns:a14="http://schemas.microsoft.com/office/drawing/2010/main">
        <mc:Choice Requires="a14">
          <p:sp>
            <p:nvSpPr>
              <p:cNvPr id="3" name="Content Placeholder 2"/>
              <p:cNvSpPr txBox="1">
                <a:spLocks/>
              </p:cNvSpPr>
              <p:nvPr/>
            </p:nvSpPr>
            <p:spPr>
              <a:xfrm>
                <a:off x="290945" y="1146220"/>
                <a:ext cx="10986655" cy="5517816"/>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fa-IR" b="1" dirty="0" smtClean="0">
                    <a:solidFill>
                      <a:srgbClr val="7030A0"/>
                    </a:solidFill>
                    <a:cs typeface="B Zar" panose="00000400000000000000" pitchFamily="2" charset="-78"/>
                  </a:rPr>
                  <a:t>به عبارت های زیر توجه کنید:</a:t>
                </a:r>
              </a:p>
              <a:p>
                <a:pPr marL="0" indent="0" algn="r" rtl="1">
                  <a:buFont typeface="Arial" panose="020B0604020202020204" pitchFamily="34" charset="0"/>
                  <a:buNone/>
                </a:pPr>
                <a:endParaRPr lang="fa-IR" b="1" dirty="0">
                  <a:solidFill>
                    <a:srgbClr val="7030A0"/>
                  </a:solidFill>
                  <a:cs typeface="B Zar" panose="00000400000000000000" pitchFamily="2" charset="-78"/>
                </a:endParaRPr>
              </a:p>
              <a:p>
                <a:pPr marL="0" indent="0" algn="r" rtl="1">
                  <a:buFont typeface="Arial" panose="020B0604020202020204" pitchFamily="34" charset="0"/>
                  <a:buNone/>
                </a:pPr>
                <a:endParaRPr lang="fa-IR" b="1" dirty="0" smtClean="0">
                  <a:solidFill>
                    <a:srgbClr val="7030A0"/>
                  </a:solidFill>
                  <a:cs typeface="B Zar" panose="00000400000000000000" pitchFamily="2" charset="-78"/>
                </a:endParaRPr>
              </a:p>
              <a:p>
                <a:pPr marL="0" indent="0" algn="r" rtl="1">
                  <a:buFont typeface="Arial" panose="020B0604020202020204" pitchFamily="34" charset="0"/>
                  <a:buNone/>
                </a:pPr>
                <a:endParaRPr lang="fa-IR" b="1" dirty="0">
                  <a:solidFill>
                    <a:srgbClr val="7030A0"/>
                  </a:solidFill>
                  <a:cs typeface="B Zar" panose="00000400000000000000" pitchFamily="2" charset="-78"/>
                </a:endParaRPr>
              </a:p>
              <a:p>
                <a:pPr marL="0" indent="0" algn="r" rtl="1">
                  <a:buFont typeface="Arial" panose="020B0604020202020204" pitchFamily="34" charset="0"/>
                  <a:buNone/>
                </a:pPr>
                <a:endParaRPr lang="fa-IR" b="1" dirty="0" smtClean="0">
                  <a:solidFill>
                    <a:srgbClr val="7030A0"/>
                  </a:solidFill>
                  <a:cs typeface="B Zar" panose="00000400000000000000" pitchFamily="2" charset="-78"/>
                </a:endParaRPr>
              </a:p>
              <a:p>
                <a:pPr marL="0" indent="0" algn="r" rtl="1">
                  <a:buFont typeface="Arial" panose="020B0604020202020204" pitchFamily="34" charset="0"/>
                  <a:buNone/>
                </a:pPr>
                <a:endParaRPr lang="fa-IR" b="1" dirty="0">
                  <a:solidFill>
                    <a:srgbClr val="7030A0"/>
                  </a:solidFill>
                  <a:cs typeface="B Zar" panose="00000400000000000000" pitchFamily="2" charset="-78"/>
                </a:endParaRPr>
              </a:p>
              <a:p>
                <a:pPr marL="0" indent="0" algn="r" rtl="1">
                  <a:buNone/>
                </a:pPr>
                <a:r>
                  <a:rPr lang="fa-IR" b="1" dirty="0" smtClean="0">
                    <a:solidFill>
                      <a:srgbClr val="FF0000"/>
                    </a:solidFill>
                    <a:cs typeface="B Zar" panose="00000400000000000000" pitchFamily="2" charset="-78"/>
                  </a:rPr>
                  <a:t>ریشه</a:t>
                </a:r>
                <a:r>
                  <a:rPr lang="fa-IR" b="1" dirty="0" smtClean="0">
                    <a:solidFill>
                      <a:srgbClr val="7030A0"/>
                    </a:solidFill>
                    <a:cs typeface="B Zar" panose="00000400000000000000" pitchFamily="2" charset="-78"/>
                  </a:rPr>
                  <a:t> </a:t>
                </a:r>
                <a:r>
                  <a:rPr lang="fa-IR" b="1" dirty="0" smtClean="0">
                    <a:solidFill>
                      <a:srgbClr val="FF0000"/>
                    </a:solidFill>
                    <a:cs typeface="B Zar" panose="00000400000000000000" pitchFamily="2" charset="-78"/>
                  </a:rPr>
                  <a:t>دوم:</a:t>
                </a:r>
              </a:p>
              <a:p>
                <a:pPr marL="0" indent="0" algn="r" rtl="1">
                  <a:buNone/>
                </a:pPr>
                <a:r>
                  <a:rPr lang="fa-IR" b="1" dirty="0" smtClean="0">
                    <a:solidFill>
                      <a:srgbClr val="7030A0"/>
                    </a:solidFill>
                    <a:cs typeface="B Zar" panose="00000400000000000000" pitchFamily="2" charset="-78"/>
                  </a:rPr>
                  <a:t>ریشه دوم عدد </a:t>
                </a:r>
                <a14:m>
                  <m:oMath xmlns:m="http://schemas.openxmlformats.org/officeDocument/2006/math">
                    <m:r>
                      <a:rPr lang="en-US" b="1" i="1">
                        <a:solidFill>
                          <a:srgbClr val="FF0000"/>
                        </a:solidFill>
                        <a:latin typeface="Cambria Math" panose="02040503050406030204" pitchFamily="18" charset="0"/>
                        <a:cs typeface="B Zar" panose="00000400000000000000" pitchFamily="2" charset="-78"/>
                      </a:rPr>
                      <m:t>𝒂</m:t>
                    </m:r>
                  </m:oMath>
                </a14:m>
                <a:r>
                  <a:rPr lang="fa-IR" b="1" dirty="0" smtClean="0">
                    <a:solidFill>
                      <a:srgbClr val="7030A0"/>
                    </a:solidFill>
                    <a:cs typeface="B Zar" panose="00000400000000000000" pitchFamily="2" charset="-78"/>
                  </a:rPr>
                  <a:t>  یعنی چه عددی رابرخودش ضرب کنیم تا </a:t>
                </a:r>
                <a14:m>
                  <m:oMath xmlns:m="http://schemas.openxmlformats.org/officeDocument/2006/math">
                    <m:r>
                      <a:rPr lang="en-US" b="1" i="1">
                        <a:solidFill>
                          <a:srgbClr val="FF0000"/>
                        </a:solidFill>
                        <a:latin typeface="Cambria Math" panose="02040503050406030204" pitchFamily="18" charset="0"/>
                        <a:cs typeface="B Zar" panose="00000400000000000000" pitchFamily="2" charset="-78"/>
                      </a:rPr>
                      <m:t>𝒂</m:t>
                    </m:r>
                  </m:oMath>
                </a14:m>
                <a:r>
                  <a:rPr lang="fa-IR" b="1" dirty="0" smtClean="0">
                    <a:solidFill>
                      <a:srgbClr val="7030A0"/>
                    </a:solidFill>
                    <a:cs typeface="B Zar" panose="00000400000000000000" pitchFamily="2" charset="-78"/>
                  </a:rPr>
                  <a:t> بیاید. </a:t>
                </a:r>
              </a:p>
              <a:p>
                <a:pPr marL="0" indent="0" algn="r" rtl="1">
                  <a:buFont typeface="Arial" panose="020B0604020202020204" pitchFamily="34" charset="0"/>
                  <a:buNone/>
                </a:pPr>
                <a:endParaRPr lang="fa-IR" b="1" dirty="0" smtClean="0">
                  <a:solidFill>
                    <a:srgbClr val="7030A0"/>
                  </a:solidFill>
                  <a:cs typeface="B Zar" panose="00000400000000000000" pitchFamily="2" charset="-78"/>
                </a:endParaRPr>
              </a:p>
              <a:p>
                <a:pPr marL="0" indent="0" algn="r" rtl="1">
                  <a:buFont typeface="Arial" panose="020B0604020202020204" pitchFamily="34" charset="0"/>
                  <a:buNone/>
                </a:pPr>
                <a:r>
                  <a:rPr lang="fa-IR" b="1" dirty="0" smtClean="0">
                    <a:solidFill>
                      <a:srgbClr val="7030A0"/>
                    </a:solidFill>
                    <a:cs typeface="B Zar" panose="00000400000000000000" pitchFamily="2" charset="-78"/>
                  </a:rPr>
                  <a:t>به طور کلی اگر </a:t>
                </a:r>
                <a14:m>
                  <m:oMath xmlns:m="http://schemas.openxmlformats.org/officeDocument/2006/math">
                    <m:r>
                      <a:rPr lang="en-US" b="1" i="1" smtClean="0">
                        <a:solidFill>
                          <a:srgbClr val="FF0000"/>
                        </a:solidFill>
                        <a:latin typeface="Cambria Math" panose="02040503050406030204" pitchFamily="18" charset="0"/>
                        <a:cs typeface="B Zar" panose="00000400000000000000" pitchFamily="2" charset="-78"/>
                      </a:rPr>
                      <m:t>𝒂</m:t>
                    </m:r>
                  </m:oMath>
                </a14:m>
                <a:r>
                  <a:rPr lang="fa-IR" b="1" dirty="0" smtClean="0">
                    <a:solidFill>
                      <a:srgbClr val="7030A0"/>
                    </a:solidFill>
                    <a:cs typeface="B Zar" panose="00000400000000000000" pitchFamily="2" charset="-78"/>
                  </a:rPr>
                  <a:t> یک عدد حقیقی مثبت باشد  </a:t>
                </a:r>
                <a14:m>
                  <m:oMath xmlns:m="http://schemas.openxmlformats.org/officeDocument/2006/math">
                    <m:rad>
                      <m:radPr>
                        <m:degHide m:val="on"/>
                        <m:ctrlPr>
                          <a:rPr lang="fa-IR" b="1" i="1" smtClean="0">
                            <a:solidFill>
                              <a:srgbClr val="FF0000"/>
                            </a:solidFill>
                            <a:latin typeface="Cambria Math" panose="02040503050406030204" pitchFamily="18" charset="0"/>
                            <a:cs typeface="B Zar" panose="00000400000000000000" pitchFamily="2" charset="-78"/>
                          </a:rPr>
                        </m:ctrlPr>
                      </m:radPr>
                      <m:deg/>
                      <m:e>
                        <m:r>
                          <a:rPr lang="en-US" b="1" i="1" smtClean="0">
                            <a:solidFill>
                              <a:srgbClr val="FF0000"/>
                            </a:solidFill>
                            <a:latin typeface="Cambria Math" panose="02040503050406030204" pitchFamily="18" charset="0"/>
                            <a:cs typeface="B Zar" panose="00000400000000000000" pitchFamily="2" charset="-78"/>
                          </a:rPr>
                          <m:t>𝒂</m:t>
                        </m:r>
                      </m:e>
                    </m:rad>
                    <m:r>
                      <a:rPr lang="en-US" b="1" i="1" smtClean="0">
                        <a:solidFill>
                          <a:srgbClr val="FF0000"/>
                        </a:solidFill>
                        <a:latin typeface="Cambria Math" panose="02040503050406030204" pitchFamily="18" charset="0"/>
                        <a:cs typeface="B Zar" panose="00000400000000000000" pitchFamily="2" charset="-78"/>
                      </a:rPr>
                      <m:t> </m:t>
                    </m:r>
                    <m:r>
                      <a:rPr lang="fa-IR" b="1" i="1" smtClean="0">
                        <a:solidFill>
                          <a:srgbClr val="7030A0"/>
                        </a:solidFill>
                        <a:latin typeface="Cambria Math" panose="02040503050406030204" pitchFamily="18" charset="0"/>
                        <a:cs typeface="B Zar" panose="00000400000000000000" pitchFamily="2" charset="-78"/>
                      </a:rPr>
                      <m:t>و</m:t>
                    </m:r>
                    <m:r>
                      <a:rPr lang="en-US" b="1" i="1" smtClean="0">
                        <a:solidFill>
                          <a:srgbClr val="FF0000"/>
                        </a:solidFill>
                        <a:latin typeface="Cambria Math" panose="02040503050406030204" pitchFamily="18" charset="0"/>
                        <a:cs typeface="B Zar" panose="00000400000000000000" pitchFamily="2" charset="-78"/>
                      </a:rPr>
                      <m:t> −</m:t>
                    </m:r>
                    <m:rad>
                      <m:radPr>
                        <m:degHide m:val="on"/>
                        <m:ctrlPr>
                          <a:rPr lang="en-US" b="1" i="1" smtClean="0">
                            <a:solidFill>
                              <a:srgbClr val="FF0000"/>
                            </a:solidFill>
                            <a:latin typeface="Cambria Math" panose="02040503050406030204" pitchFamily="18" charset="0"/>
                            <a:cs typeface="B Zar" panose="00000400000000000000" pitchFamily="2" charset="-78"/>
                          </a:rPr>
                        </m:ctrlPr>
                      </m:radPr>
                      <m:deg/>
                      <m:e>
                        <m:r>
                          <a:rPr lang="en-US" b="1" i="1" smtClean="0">
                            <a:solidFill>
                              <a:srgbClr val="FF0000"/>
                            </a:solidFill>
                            <a:latin typeface="Cambria Math" panose="02040503050406030204" pitchFamily="18" charset="0"/>
                            <a:cs typeface="B Zar" panose="00000400000000000000" pitchFamily="2" charset="-78"/>
                          </a:rPr>
                          <m:t>𝒂</m:t>
                        </m:r>
                      </m:e>
                    </m:rad>
                  </m:oMath>
                </a14:m>
                <a:r>
                  <a:rPr lang="fa-IR" b="1" dirty="0" smtClean="0">
                    <a:solidFill>
                      <a:srgbClr val="7030A0"/>
                    </a:solidFill>
                    <a:cs typeface="B Zar" panose="00000400000000000000" pitchFamily="2" charset="-78"/>
                  </a:rPr>
                  <a:t>  را ریشه دوم </a:t>
                </a:r>
                <a14:m>
                  <m:oMath xmlns:m="http://schemas.openxmlformats.org/officeDocument/2006/math">
                    <m:r>
                      <a:rPr lang="en-US" b="1" i="1" smtClean="0">
                        <a:solidFill>
                          <a:srgbClr val="FF0000"/>
                        </a:solidFill>
                        <a:latin typeface="Cambria Math" panose="02040503050406030204" pitchFamily="18" charset="0"/>
                        <a:cs typeface="B Zar" panose="00000400000000000000" pitchFamily="2" charset="-78"/>
                      </a:rPr>
                      <m:t>𝒂</m:t>
                    </m:r>
                  </m:oMath>
                </a14:m>
                <a:r>
                  <a:rPr lang="fa-IR" b="1" dirty="0">
                    <a:solidFill>
                      <a:srgbClr val="7030A0"/>
                    </a:solidFill>
                    <a:cs typeface="B Zar" panose="00000400000000000000" pitchFamily="2" charset="-78"/>
                  </a:rPr>
                  <a:t> </a:t>
                </a:r>
                <a:r>
                  <a:rPr lang="fa-IR" b="1" dirty="0" smtClean="0">
                    <a:solidFill>
                      <a:srgbClr val="7030A0"/>
                    </a:solidFill>
                    <a:cs typeface="B Zar" panose="00000400000000000000" pitchFamily="2" charset="-78"/>
                  </a:rPr>
                  <a:t>میگوییم.</a:t>
                </a:r>
              </a:p>
              <a:p>
                <a:pPr marL="0" indent="0" algn="r" rtl="1">
                  <a:buFont typeface="Arial" panose="020B0604020202020204" pitchFamily="34" charset="0"/>
                  <a:buNone/>
                </a:pPr>
                <a:r>
                  <a:rPr lang="fa-IR" b="1" dirty="0" smtClean="0">
                    <a:solidFill>
                      <a:srgbClr val="7030A0"/>
                    </a:solidFill>
                    <a:cs typeface="B Zar" panose="00000400000000000000" pitchFamily="2" charset="-78"/>
                  </a:rPr>
                  <a:t>به عنوان مثال ریشه های دوم عدد </a:t>
                </a:r>
                <a:r>
                  <a:rPr lang="fa-IR" b="1" dirty="0" smtClean="0">
                    <a:solidFill>
                      <a:srgbClr val="FF0000"/>
                    </a:solidFill>
                    <a:cs typeface="B Zar" panose="00000400000000000000" pitchFamily="2" charset="-78"/>
                  </a:rPr>
                  <a:t>۸۱</a:t>
                </a:r>
                <a:r>
                  <a:rPr lang="fa-IR" b="1" dirty="0" smtClean="0">
                    <a:solidFill>
                      <a:srgbClr val="7030A0"/>
                    </a:solidFill>
                    <a:cs typeface="B Zar" panose="00000400000000000000" pitchFamily="2" charset="-78"/>
                  </a:rPr>
                  <a:t> برابر با </a:t>
                </a:r>
                <a14:m>
                  <m:oMath xmlns:m="http://schemas.openxmlformats.org/officeDocument/2006/math">
                    <m:rad>
                      <m:radPr>
                        <m:degHide m:val="on"/>
                        <m:ctrlPr>
                          <a:rPr lang="fa-IR" b="1" i="1" smtClean="0">
                            <a:solidFill>
                              <a:srgbClr val="FF0000"/>
                            </a:solidFill>
                            <a:latin typeface="Cambria Math" panose="02040503050406030204" pitchFamily="18" charset="0"/>
                            <a:cs typeface="B Zar" panose="00000400000000000000" pitchFamily="2" charset="-78"/>
                          </a:rPr>
                        </m:ctrlPr>
                      </m:radPr>
                      <m:deg/>
                      <m:e>
                        <m:r>
                          <a:rPr lang="fa-IR" b="1" i="1" smtClean="0">
                            <a:solidFill>
                              <a:srgbClr val="FF0000"/>
                            </a:solidFill>
                            <a:latin typeface="Cambria Math" panose="02040503050406030204" pitchFamily="18" charset="0"/>
                            <a:cs typeface="B Zar" panose="00000400000000000000" pitchFamily="2" charset="-78"/>
                          </a:rPr>
                          <m:t>۸۱</m:t>
                        </m:r>
                      </m:e>
                    </m:rad>
                    <m:r>
                      <a:rPr lang="fa-IR" b="1" i="1" smtClean="0">
                        <a:solidFill>
                          <a:srgbClr val="FF0000"/>
                        </a:solidFill>
                        <a:latin typeface="Cambria Math" panose="02040503050406030204" pitchFamily="18" charset="0"/>
                        <a:cs typeface="B Zar" panose="00000400000000000000" pitchFamily="2" charset="-78"/>
                      </a:rPr>
                      <m:t>=</m:t>
                    </m:r>
                    <m:r>
                      <a:rPr lang="fa-IR" b="1" i="1" smtClean="0">
                        <a:solidFill>
                          <a:srgbClr val="FF0000"/>
                        </a:solidFill>
                        <a:latin typeface="Cambria Math" panose="02040503050406030204" pitchFamily="18" charset="0"/>
                        <a:cs typeface="B Zar" panose="00000400000000000000" pitchFamily="2" charset="-78"/>
                      </a:rPr>
                      <m:t>۹</m:t>
                    </m:r>
                    <m:r>
                      <a:rPr lang="fa-IR" b="1" i="1" smtClean="0">
                        <a:solidFill>
                          <a:srgbClr val="FF0000"/>
                        </a:solidFill>
                        <a:latin typeface="Cambria Math" panose="02040503050406030204" pitchFamily="18" charset="0"/>
                        <a:cs typeface="B Zar" panose="00000400000000000000" pitchFamily="2" charset="-78"/>
                      </a:rPr>
                      <m:t> , −</m:t>
                    </m:r>
                    <m:rad>
                      <m:radPr>
                        <m:degHide m:val="on"/>
                        <m:ctrlPr>
                          <a:rPr lang="en-US" b="1" i="1" smtClean="0">
                            <a:solidFill>
                              <a:srgbClr val="FF0000"/>
                            </a:solidFill>
                            <a:latin typeface="Cambria Math" panose="02040503050406030204" pitchFamily="18" charset="0"/>
                            <a:cs typeface="B Zar" panose="00000400000000000000" pitchFamily="2" charset="-78"/>
                          </a:rPr>
                        </m:ctrlPr>
                      </m:radPr>
                      <m:deg/>
                      <m:e>
                        <m:r>
                          <a:rPr lang="fa-IR" b="1" i="1" smtClean="0">
                            <a:solidFill>
                              <a:srgbClr val="FF0000"/>
                            </a:solidFill>
                            <a:latin typeface="Cambria Math" panose="02040503050406030204" pitchFamily="18" charset="0"/>
                            <a:cs typeface="B Zar" panose="00000400000000000000" pitchFamily="2" charset="-78"/>
                          </a:rPr>
                          <m:t>۸۱</m:t>
                        </m:r>
                      </m:e>
                    </m:rad>
                    <m:r>
                      <a:rPr lang="en-US" b="1" i="1" smtClean="0">
                        <a:solidFill>
                          <a:srgbClr val="FF0000"/>
                        </a:solidFill>
                        <a:latin typeface="Cambria Math" panose="02040503050406030204" pitchFamily="18" charset="0"/>
                        <a:cs typeface="B Zar" panose="00000400000000000000" pitchFamily="2" charset="-78"/>
                      </a:rPr>
                      <m:t>=−</m:t>
                    </m:r>
                    <m:r>
                      <a:rPr lang="fa-IR" b="1" i="1" smtClean="0">
                        <a:solidFill>
                          <a:srgbClr val="FF0000"/>
                        </a:solidFill>
                        <a:latin typeface="Cambria Math" panose="02040503050406030204" pitchFamily="18" charset="0"/>
                        <a:cs typeface="B Zar" panose="00000400000000000000" pitchFamily="2" charset="-78"/>
                      </a:rPr>
                      <m:t>۹</m:t>
                    </m:r>
                  </m:oMath>
                </a14:m>
                <a:r>
                  <a:rPr lang="fa-IR" b="1" dirty="0" smtClean="0">
                    <a:solidFill>
                      <a:srgbClr val="FF0000"/>
                    </a:solidFill>
                    <a:cs typeface="B Zar" panose="00000400000000000000" pitchFamily="2" charset="-78"/>
                  </a:rPr>
                  <a:t> </a:t>
                </a:r>
              </a:p>
              <a:p>
                <a:pPr marL="0" indent="0" algn="r" rtl="1">
                  <a:buFont typeface="Arial" panose="020B0604020202020204" pitchFamily="34" charset="0"/>
                  <a:buNone/>
                </a:pPr>
                <a:r>
                  <a:rPr lang="fa-IR" b="1" dirty="0" smtClean="0">
                    <a:solidFill>
                      <a:srgbClr val="FF0000"/>
                    </a:solidFill>
                    <a:cs typeface="B Titr" panose="00000700000000000000" pitchFamily="2" charset="-78"/>
                  </a:rPr>
                  <a:t>نکته :</a:t>
                </a:r>
              </a:p>
              <a:p>
                <a:pPr marL="0" indent="0" algn="r" rtl="1">
                  <a:buFont typeface="Arial" panose="020B0604020202020204" pitchFamily="34" charset="0"/>
                  <a:buNone/>
                </a:pPr>
                <a:r>
                  <a:rPr lang="fa-IR" b="1" dirty="0">
                    <a:solidFill>
                      <a:srgbClr val="7030A0"/>
                    </a:solidFill>
                    <a:cs typeface="B Zar" panose="00000400000000000000" pitchFamily="2" charset="-78"/>
                  </a:rPr>
                  <a:t>برای اعداد </a:t>
                </a:r>
                <a:r>
                  <a:rPr lang="fa-IR" b="1" dirty="0">
                    <a:solidFill>
                      <a:srgbClr val="FF0000"/>
                    </a:solidFill>
                    <a:cs typeface="B Zar" panose="00000400000000000000" pitchFamily="2" charset="-78"/>
                  </a:rPr>
                  <a:t>مثبت</a:t>
                </a:r>
                <a:r>
                  <a:rPr lang="fa-IR" b="1" dirty="0">
                    <a:solidFill>
                      <a:srgbClr val="7030A0"/>
                    </a:solidFill>
                    <a:cs typeface="B Zar" panose="00000400000000000000" pitchFamily="2" charset="-78"/>
                  </a:rPr>
                  <a:t> دو ریشه دوم وجود دارد، اما برای اعداد </a:t>
                </a:r>
                <a:r>
                  <a:rPr lang="fa-IR" b="1" dirty="0">
                    <a:solidFill>
                      <a:srgbClr val="FF0000"/>
                    </a:solidFill>
                    <a:cs typeface="B Zar" panose="00000400000000000000" pitchFamily="2" charset="-78"/>
                  </a:rPr>
                  <a:t>منفی</a:t>
                </a:r>
                <a:r>
                  <a:rPr lang="fa-IR" b="1" dirty="0">
                    <a:solidFill>
                      <a:srgbClr val="7030A0"/>
                    </a:solidFill>
                    <a:cs typeface="B Zar" panose="00000400000000000000" pitchFamily="2" charset="-78"/>
                  </a:rPr>
                  <a:t> ریشه دوم </a:t>
                </a:r>
                <a:r>
                  <a:rPr lang="fa-IR" b="1" dirty="0" smtClean="0">
                    <a:solidFill>
                      <a:srgbClr val="7030A0"/>
                    </a:solidFill>
                    <a:cs typeface="B Zar" panose="00000400000000000000" pitchFamily="2" charset="-78"/>
                  </a:rPr>
                  <a:t>حقیقی وجود </a:t>
                </a:r>
                <a:r>
                  <a:rPr lang="fa-IR" b="1" dirty="0">
                    <a:solidFill>
                      <a:srgbClr val="7030A0"/>
                    </a:solidFill>
                    <a:cs typeface="B Zar" panose="00000400000000000000" pitchFamily="2" charset="-78"/>
                  </a:rPr>
                  <a:t>ندارد.</a:t>
                </a:r>
                <a:endParaRPr lang="en-US" b="1" dirty="0">
                  <a:solidFill>
                    <a:srgbClr val="7030A0"/>
                  </a:solidFill>
                  <a:cs typeface="B Zar" panose="00000400000000000000" pitchFamily="2" charset="-78"/>
                </a:endParaRPr>
              </a:p>
            </p:txBody>
          </p:sp>
        </mc:Choice>
        <mc:Fallback xmlns="">
          <p:sp>
            <p:nvSpPr>
              <p:cNvPr id="3" name="Content Placeholder 2"/>
              <p:cNvSpPr txBox="1">
                <a:spLocks noRot="1" noChangeAspect="1" noMove="1" noResize="1" noEditPoints="1" noAdjustHandles="1" noChangeArrowheads="1" noChangeShapeType="1" noTextEdit="1"/>
              </p:cNvSpPr>
              <p:nvPr/>
            </p:nvSpPr>
            <p:spPr>
              <a:xfrm>
                <a:off x="290945" y="1146220"/>
                <a:ext cx="10986655" cy="5517816"/>
              </a:xfrm>
              <a:prstGeom prst="rect">
                <a:avLst/>
              </a:prstGeom>
              <a:blipFill>
                <a:blip r:embed="rId2"/>
                <a:stretch>
                  <a:fillRect t="-1768" r="-832" b="-2873"/>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35616" y="1673923"/>
                <a:ext cx="3296602" cy="4662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sz="2000" i="1" smtClean="0">
                              <a:latin typeface="Cambria Math" panose="02040503050406030204" pitchFamily="18" charset="0"/>
                            </a:rPr>
                          </m:ctrlPr>
                        </m:sSupPr>
                        <m:e>
                          <m:r>
                            <a:rPr lang="fa-IR" sz="2000" b="0" i="1" smtClean="0">
                              <a:latin typeface="Cambria Math" panose="02040503050406030204" pitchFamily="18" charset="0"/>
                            </a:rPr>
                            <m:t>۵</m:t>
                          </m:r>
                        </m:e>
                        <m:sup>
                          <m:r>
                            <a:rPr lang="fa-IR" sz="2000" b="0" i="1" smtClean="0">
                              <a:latin typeface="Cambria Math" panose="02040503050406030204" pitchFamily="18" charset="0"/>
                            </a:rPr>
                            <m:t>۲</m:t>
                          </m:r>
                        </m:sup>
                      </m:sSup>
                      <m:r>
                        <a:rPr lang="fa-IR" sz="2000" b="0" i="1" smtClean="0">
                          <a:latin typeface="Cambria Math" panose="02040503050406030204" pitchFamily="18" charset="0"/>
                        </a:rPr>
                        <m:t>=</m:t>
                      </m:r>
                      <m:r>
                        <a:rPr lang="fa-IR" sz="2000" b="0" i="1" smtClean="0">
                          <a:latin typeface="Cambria Math" panose="02040503050406030204" pitchFamily="18" charset="0"/>
                        </a:rPr>
                        <m:t>۲۵</m:t>
                      </m:r>
                      <m:r>
                        <a:rPr lang="fa-IR" sz="2000" b="0" i="1" smtClean="0">
                          <a:latin typeface="Cambria Math" panose="02040503050406030204" pitchFamily="18" charset="0"/>
                        </a:rPr>
                        <m:t>                 </m:t>
                      </m:r>
                      <m:sSup>
                        <m:sSupPr>
                          <m:ctrlPr>
                            <a:rPr lang="fa-IR" sz="2000" b="0" i="1" smtClean="0">
                              <a:solidFill>
                                <a:srgbClr val="FF0000"/>
                              </a:solidFill>
                              <a:latin typeface="Cambria Math" panose="02040503050406030204" pitchFamily="18" charset="0"/>
                            </a:rPr>
                          </m:ctrlPr>
                        </m:sSupPr>
                        <m:e>
                          <m:r>
                            <a:rPr lang="fa-IR" sz="2000" b="0" i="1" smtClean="0">
                              <a:solidFill>
                                <a:srgbClr val="FF0000"/>
                              </a:solidFill>
                              <a:latin typeface="Cambria Math" panose="02040503050406030204" pitchFamily="18" charset="0"/>
                            </a:rPr>
                            <m:t>(−</m:t>
                          </m:r>
                          <m:r>
                            <a:rPr lang="fa-IR" sz="2000" b="0" i="1" smtClean="0">
                              <a:solidFill>
                                <a:srgbClr val="FF0000"/>
                              </a:solidFill>
                              <a:latin typeface="Cambria Math" panose="02040503050406030204" pitchFamily="18" charset="0"/>
                            </a:rPr>
                            <m:t>۵</m:t>
                          </m:r>
                          <m:r>
                            <a:rPr lang="fa-IR" sz="2000" b="0" i="1" smtClean="0">
                              <a:solidFill>
                                <a:srgbClr val="FF0000"/>
                              </a:solidFill>
                              <a:latin typeface="Cambria Math" panose="02040503050406030204" pitchFamily="18" charset="0"/>
                            </a:rPr>
                            <m:t>)</m:t>
                          </m:r>
                        </m:e>
                        <m:sup>
                          <m:r>
                            <a:rPr lang="fa-IR" sz="2000" b="0" i="1" smtClean="0">
                              <a:solidFill>
                                <a:srgbClr val="FF0000"/>
                              </a:solidFill>
                              <a:latin typeface="Cambria Math" panose="02040503050406030204" pitchFamily="18" charset="0"/>
                            </a:rPr>
                            <m:t>۲</m:t>
                          </m:r>
                        </m:sup>
                      </m:sSup>
                      <m:r>
                        <a:rPr lang="fa-IR" sz="2000" b="0" i="1" smtClean="0">
                          <a:solidFill>
                            <a:srgbClr val="FF0000"/>
                          </a:solidFill>
                          <a:latin typeface="Cambria Math" panose="02040503050406030204" pitchFamily="18" charset="0"/>
                        </a:rPr>
                        <m:t>=</m:t>
                      </m:r>
                      <m:r>
                        <a:rPr lang="fa-IR" sz="2000" b="0" i="1" smtClean="0">
                          <a:solidFill>
                            <a:srgbClr val="FF0000"/>
                          </a:solidFill>
                          <a:latin typeface="Cambria Math" panose="02040503050406030204" pitchFamily="18" charset="0"/>
                        </a:rPr>
                        <m:t>۲۵</m:t>
                      </m:r>
                    </m:oMath>
                  </m:oMathPara>
                </a14:m>
                <a:endParaRPr lang="en-US" sz="20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35616" y="1673923"/>
                <a:ext cx="3296602" cy="466218"/>
              </a:xfrm>
              <a:prstGeom prst="rect">
                <a:avLst/>
              </a:prstGeom>
              <a:blipFill>
                <a:blip r:embed="rId3"/>
                <a:stretch>
                  <a:fillRect b="-13158"/>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456608" y="1673922"/>
                <a:ext cx="3504810" cy="4662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sz="2000" i="1" smtClean="0">
                              <a:latin typeface="Cambria Math" panose="02040503050406030204" pitchFamily="18" charset="0"/>
                            </a:rPr>
                          </m:ctrlPr>
                        </m:sSupPr>
                        <m:e>
                          <m:r>
                            <a:rPr lang="fa-IR" sz="2000" b="0" i="1" smtClean="0">
                              <a:latin typeface="Cambria Math" panose="02040503050406030204" pitchFamily="18" charset="0"/>
                            </a:rPr>
                            <m:t>۷</m:t>
                          </m:r>
                        </m:e>
                        <m:sup>
                          <m:r>
                            <a:rPr lang="fa-IR" sz="2000" b="0" i="1" smtClean="0">
                              <a:latin typeface="Cambria Math" panose="02040503050406030204" pitchFamily="18" charset="0"/>
                            </a:rPr>
                            <m:t>۲</m:t>
                          </m:r>
                        </m:sup>
                      </m:sSup>
                      <m:r>
                        <a:rPr lang="fa-IR" sz="2000" b="0" i="1" smtClean="0">
                          <a:latin typeface="Cambria Math" panose="02040503050406030204" pitchFamily="18" charset="0"/>
                        </a:rPr>
                        <m:t>=</m:t>
                      </m:r>
                      <m:r>
                        <a:rPr lang="fa-IR" sz="2000" b="0" i="1" smtClean="0">
                          <a:latin typeface="Cambria Math" panose="02040503050406030204" pitchFamily="18" charset="0"/>
                        </a:rPr>
                        <m:t>۴۹</m:t>
                      </m:r>
                      <m:r>
                        <a:rPr lang="fa-IR" sz="2000" b="0" i="1" smtClean="0">
                          <a:latin typeface="Cambria Math" panose="02040503050406030204" pitchFamily="18" charset="0"/>
                        </a:rPr>
                        <m:t>                 </m:t>
                      </m:r>
                      <m:sSup>
                        <m:sSupPr>
                          <m:ctrlPr>
                            <a:rPr lang="fa-IR" sz="2000" b="0" i="1" smtClean="0">
                              <a:solidFill>
                                <a:srgbClr val="FF0000"/>
                              </a:solidFill>
                              <a:latin typeface="Cambria Math" panose="02040503050406030204" pitchFamily="18" charset="0"/>
                            </a:rPr>
                          </m:ctrlPr>
                        </m:sSupPr>
                        <m:e>
                          <m:r>
                            <a:rPr lang="fa-IR" sz="2000" b="0" i="1" smtClean="0">
                              <a:solidFill>
                                <a:srgbClr val="FF0000"/>
                              </a:solidFill>
                              <a:latin typeface="Cambria Math" panose="02040503050406030204" pitchFamily="18" charset="0"/>
                            </a:rPr>
                            <m:t>(−</m:t>
                          </m:r>
                          <m:r>
                            <a:rPr lang="fa-IR" sz="2000" b="0" i="1" smtClean="0">
                              <a:solidFill>
                                <a:srgbClr val="FF0000"/>
                              </a:solidFill>
                              <a:latin typeface="Cambria Math" panose="02040503050406030204" pitchFamily="18" charset="0"/>
                            </a:rPr>
                            <m:t>۷</m:t>
                          </m:r>
                          <m:r>
                            <a:rPr lang="fa-IR" sz="2000" b="0" i="1" smtClean="0">
                              <a:solidFill>
                                <a:srgbClr val="FF0000"/>
                              </a:solidFill>
                              <a:latin typeface="Cambria Math" panose="02040503050406030204" pitchFamily="18" charset="0"/>
                            </a:rPr>
                            <m:t>)</m:t>
                          </m:r>
                        </m:e>
                        <m:sup>
                          <m:r>
                            <a:rPr lang="fa-IR" sz="2000" b="0" i="1" smtClean="0">
                              <a:solidFill>
                                <a:srgbClr val="FF0000"/>
                              </a:solidFill>
                              <a:latin typeface="Cambria Math" panose="02040503050406030204" pitchFamily="18" charset="0"/>
                            </a:rPr>
                            <m:t>۲</m:t>
                          </m:r>
                        </m:sup>
                      </m:sSup>
                      <m:r>
                        <a:rPr lang="fa-IR" sz="2000" b="0" i="1" smtClean="0">
                          <a:solidFill>
                            <a:srgbClr val="FF0000"/>
                          </a:solidFill>
                          <a:latin typeface="Cambria Math" panose="02040503050406030204" pitchFamily="18" charset="0"/>
                        </a:rPr>
                        <m:t>=</m:t>
                      </m:r>
                      <m:r>
                        <a:rPr lang="fa-IR" sz="2000" b="0" i="1" smtClean="0">
                          <a:solidFill>
                            <a:srgbClr val="FF0000"/>
                          </a:solidFill>
                          <a:latin typeface="Cambria Math" panose="02040503050406030204" pitchFamily="18" charset="0"/>
                        </a:rPr>
                        <m:t>۴۹</m:t>
                      </m:r>
                    </m:oMath>
                  </m:oMathPara>
                </a14:m>
                <a:endParaRPr lang="en-US" sz="20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456608" y="1673922"/>
                <a:ext cx="3504810" cy="466218"/>
              </a:xfrm>
              <a:prstGeom prst="rect">
                <a:avLst/>
              </a:prstGeom>
              <a:blipFill>
                <a:blip r:embed="rId4"/>
                <a:stretch>
                  <a:fillRect b="-13158"/>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06826" y="2475611"/>
                <a:ext cx="3541692" cy="4478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ad>
                        <m:radPr>
                          <m:degHide m:val="on"/>
                          <m:ctrlPr>
                            <a:rPr lang="fa-IR" sz="2000" b="0" i="1" smtClean="0">
                              <a:latin typeface="Cambria Math" panose="02040503050406030204" pitchFamily="18" charset="0"/>
                            </a:rPr>
                          </m:ctrlPr>
                        </m:radPr>
                        <m:deg/>
                        <m:e>
                          <m:r>
                            <a:rPr lang="fa-IR" sz="2000" b="0" i="1" smtClean="0">
                              <a:latin typeface="Cambria Math" panose="02040503050406030204" pitchFamily="18" charset="0"/>
                            </a:rPr>
                            <m:t>۲۵</m:t>
                          </m:r>
                        </m:e>
                      </m:rad>
                      <m:r>
                        <a:rPr lang="fa-IR" sz="2000" b="0" i="1" smtClean="0">
                          <a:latin typeface="Cambria Math" panose="02040503050406030204" pitchFamily="18" charset="0"/>
                        </a:rPr>
                        <m:t>=</m:t>
                      </m:r>
                      <m:r>
                        <a:rPr lang="fa-IR" sz="2000" b="0" i="1" smtClean="0">
                          <a:latin typeface="Cambria Math" panose="02040503050406030204" pitchFamily="18" charset="0"/>
                        </a:rPr>
                        <m:t>۵</m:t>
                      </m:r>
                      <m:r>
                        <a:rPr lang="fa-IR" sz="2000" b="0" i="1" smtClean="0">
                          <a:latin typeface="Cambria Math" panose="02040503050406030204" pitchFamily="18" charset="0"/>
                        </a:rPr>
                        <m:t>               −</m:t>
                      </m:r>
                      <m:rad>
                        <m:radPr>
                          <m:degHide m:val="on"/>
                          <m:ctrlPr>
                            <a:rPr lang="fa-IR" sz="2000" b="0" i="1" smtClean="0">
                              <a:solidFill>
                                <a:srgbClr val="FF0000"/>
                              </a:solidFill>
                              <a:latin typeface="Cambria Math" panose="02040503050406030204" pitchFamily="18" charset="0"/>
                            </a:rPr>
                          </m:ctrlPr>
                        </m:radPr>
                        <m:deg/>
                        <m:e>
                          <m:r>
                            <a:rPr lang="fa-IR" sz="2000" b="0" i="1" smtClean="0">
                              <a:solidFill>
                                <a:srgbClr val="FF0000"/>
                              </a:solidFill>
                              <a:latin typeface="Cambria Math" panose="02040503050406030204" pitchFamily="18" charset="0"/>
                            </a:rPr>
                            <m:t>۲۵</m:t>
                          </m:r>
                        </m:e>
                      </m:rad>
                      <m:r>
                        <a:rPr lang="fa-IR" sz="2000" b="0" i="1" smtClean="0">
                          <a:solidFill>
                            <a:srgbClr val="FF0000"/>
                          </a:solidFill>
                          <a:latin typeface="Cambria Math" panose="02040503050406030204" pitchFamily="18" charset="0"/>
                        </a:rPr>
                        <m:t>=−</m:t>
                      </m:r>
                      <m:r>
                        <a:rPr lang="fa-IR" sz="2000" b="0" i="1" smtClean="0">
                          <a:solidFill>
                            <a:srgbClr val="FF0000"/>
                          </a:solidFill>
                          <a:latin typeface="Cambria Math" panose="02040503050406030204" pitchFamily="18" charset="0"/>
                        </a:rPr>
                        <m:t>۵</m:t>
                      </m:r>
                    </m:oMath>
                  </m:oMathPara>
                </a14:m>
                <a:endParaRPr lang="en-US" sz="2000"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506826" y="2475611"/>
                <a:ext cx="3541692" cy="447815"/>
              </a:xfrm>
              <a:prstGeom prst="rect">
                <a:avLst/>
              </a:prstGeom>
              <a:blipFill>
                <a:blip r:embed="rId5"/>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237666" y="2475609"/>
                <a:ext cx="3541692" cy="47404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ad>
                        <m:radPr>
                          <m:degHide m:val="on"/>
                          <m:ctrlPr>
                            <a:rPr lang="fa-IR" sz="2000" b="0" i="1" smtClean="0">
                              <a:latin typeface="Cambria Math" panose="02040503050406030204" pitchFamily="18" charset="0"/>
                            </a:rPr>
                          </m:ctrlPr>
                        </m:radPr>
                        <m:deg/>
                        <m:e>
                          <m:r>
                            <a:rPr lang="fa-IR" sz="2000" b="0" i="1" smtClean="0">
                              <a:latin typeface="Cambria Math" panose="02040503050406030204" pitchFamily="18" charset="0"/>
                            </a:rPr>
                            <m:t>۴۹</m:t>
                          </m:r>
                        </m:e>
                      </m:rad>
                      <m:r>
                        <a:rPr lang="fa-IR" sz="2000" b="0" i="1" smtClean="0">
                          <a:latin typeface="Cambria Math" panose="02040503050406030204" pitchFamily="18" charset="0"/>
                        </a:rPr>
                        <m:t>=</m:t>
                      </m:r>
                      <m:r>
                        <a:rPr lang="fa-IR" sz="2000" b="0" i="1" smtClean="0">
                          <a:latin typeface="Cambria Math" panose="02040503050406030204" pitchFamily="18" charset="0"/>
                        </a:rPr>
                        <m:t>۷</m:t>
                      </m:r>
                      <m:r>
                        <a:rPr lang="fa-IR" sz="2000" b="0" i="1" smtClean="0">
                          <a:latin typeface="Cambria Math" panose="02040503050406030204" pitchFamily="18" charset="0"/>
                        </a:rPr>
                        <m:t>               −</m:t>
                      </m:r>
                      <m:rad>
                        <m:radPr>
                          <m:degHide m:val="on"/>
                          <m:ctrlPr>
                            <a:rPr lang="fa-IR" sz="2000" b="0" i="1" smtClean="0">
                              <a:solidFill>
                                <a:srgbClr val="FF0000"/>
                              </a:solidFill>
                              <a:latin typeface="Cambria Math" panose="02040503050406030204" pitchFamily="18" charset="0"/>
                            </a:rPr>
                          </m:ctrlPr>
                        </m:radPr>
                        <m:deg/>
                        <m:e>
                          <m:r>
                            <a:rPr lang="fa-IR" sz="2000" b="0" i="1" smtClean="0">
                              <a:solidFill>
                                <a:srgbClr val="FF0000"/>
                              </a:solidFill>
                              <a:latin typeface="Cambria Math" panose="02040503050406030204" pitchFamily="18" charset="0"/>
                            </a:rPr>
                            <m:t>۴۹</m:t>
                          </m:r>
                        </m:e>
                      </m:rad>
                      <m:r>
                        <a:rPr lang="fa-IR" sz="2000" b="0" i="1" smtClean="0">
                          <a:solidFill>
                            <a:srgbClr val="FF0000"/>
                          </a:solidFill>
                          <a:latin typeface="Cambria Math" panose="02040503050406030204" pitchFamily="18" charset="0"/>
                        </a:rPr>
                        <m:t>=−</m:t>
                      </m:r>
                      <m:r>
                        <a:rPr lang="fa-IR" sz="2000" b="0" i="1" smtClean="0">
                          <a:solidFill>
                            <a:srgbClr val="FF0000"/>
                          </a:solidFill>
                          <a:latin typeface="Cambria Math" panose="02040503050406030204" pitchFamily="18" charset="0"/>
                        </a:rPr>
                        <m:t>۷</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6237666" y="2475609"/>
                <a:ext cx="3541692" cy="474041"/>
              </a:xfrm>
              <a:prstGeom prst="rect">
                <a:avLst/>
              </a:prstGeom>
              <a:blipFill>
                <a:blip r:embed="rId6"/>
                <a:stretch>
                  <a:fillRect/>
                </a:stretch>
              </a:blipFill>
            </p:spPr>
            <p:txBody>
              <a:bodyPr/>
              <a:lstStyle/>
              <a:p>
                <a:r>
                  <a:rPr lang="fa-IR">
                    <a:noFill/>
                  </a:rPr>
                  <a:t> </a:t>
                </a:r>
              </a:p>
            </p:txBody>
          </p:sp>
        </mc:Fallback>
      </mc:AlternateContent>
    </p:spTree>
    <p:extLst>
      <p:ext uri="{BB962C8B-B14F-4D97-AF65-F5344CB8AC3E}">
        <p14:creationId xmlns:p14="http://schemas.microsoft.com/office/powerpoint/2010/main" val="3940185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7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inVertical)">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1000"/>
                                        <p:tgtEl>
                                          <p:spTgt spid="3">
                                            <p:txEl>
                                              <p:pRg st="11" end="11"/>
                                            </p:txEl>
                                          </p:spTgt>
                                        </p:tgtEl>
                                      </p:cBhvr>
                                    </p:animEffect>
                                    <p:anim calcmode="lin" valueType="num">
                                      <p:cBhvr>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1000"/>
                                        <p:tgtEl>
                                          <p:spTgt spid="3">
                                            <p:txEl>
                                              <p:pRg st="12" end="12"/>
                                            </p:txEl>
                                          </p:spTgt>
                                        </p:tgtEl>
                                      </p:cBhvr>
                                    </p:animEffect>
                                    <p:anim calcmode="lin" valueType="num">
                                      <p:cBhvr>
                                        <p:cTn id="6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58544" y="0"/>
            <a:ext cx="4433455" cy="553998"/>
          </a:xfrm>
          <a:prstGeom prst="rect">
            <a:avLst/>
          </a:prstGeom>
          <a:noFill/>
        </p:spPr>
        <p:txBody>
          <a:bodyPr wrap="square" rtlCol="1">
            <a:spAutoFit/>
          </a:bodyPr>
          <a:lstStyle/>
          <a:p>
            <a:pPr algn="r"/>
            <a:r>
              <a:rPr lang="fa-IR" sz="3000" dirty="0" smtClean="0">
                <a:solidFill>
                  <a:srgbClr val="FF0000"/>
                </a:solidFill>
              </a:rPr>
              <a:t>سوال)</a:t>
            </a:r>
            <a:r>
              <a:rPr lang="fa-IR" sz="3000" dirty="0" smtClean="0"/>
              <a:t>ریشه دوم هرکدام را بیابید</a:t>
            </a:r>
            <a:r>
              <a:rPr lang="fa-IR" sz="3000" dirty="0" smtClean="0">
                <a:solidFill>
                  <a:srgbClr val="FF0000"/>
                </a:solidFill>
              </a:rPr>
              <a:t>.</a:t>
            </a:r>
            <a:endParaRPr lang="fa-IR" sz="3000" dirty="0">
              <a:solidFill>
                <a:srgbClr val="FF0000"/>
              </a:solidFill>
            </a:endParaRPr>
          </a:p>
        </p:txBody>
      </p:sp>
      <p:sp>
        <p:nvSpPr>
          <p:cNvPr id="3" name="TextBox 2"/>
          <p:cNvSpPr txBox="1"/>
          <p:nvPr/>
        </p:nvSpPr>
        <p:spPr>
          <a:xfrm>
            <a:off x="1" y="553998"/>
            <a:ext cx="2078182" cy="553998"/>
          </a:xfrm>
          <a:prstGeom prst="rect">
            <a:avLst/>
          </a:prstGeom>
          <a:noFill/>
        </p:spPr>
        <p:txBody>
          <a:bodyPr wrap="square" rtlCol="1">
            <a:spAutoFit/>
          </a:bodyPr>
          <a:lstStyle/>
          <a:p>
            <a:r>
              <a:rPr lang="fa-IR" sz="3000" dirty="0" smtClean="0">
                <a:solidFill>
                  <a:srgbClr val="FF0000"/>
                </a:solidFill>
              </a:rPr>
              <a:t>=ریشه دوم 25</a:t>
            </a:r>
            <a:endParaRPr lang="fa-IR" sz="3000" dirty="0">
              <a:solidFill>
                <a:srgbClr val="FF0000"/>
              </a:solidFill>
            </a:endParaRPr>
          </a:p>
        </p:txBody>
      </p:sp>
      <p:sp>
        <p:nvSpPr>
          <p:cNvPr id="4" name="TextBox 3"/>
          <p:cNvSpPr txBox="1"/>
          <p:nvPr/>
        </p:nvSpPr>
        <p:spPr>
          <a:xfrm>
            <a:off x="0" y="1371416"/>
            <a:ext cx="2078182" cy="553998"/>
          </a:xfrm>
          <a:prstGeom prst="rect">
            <a:avLst/>
          </a:prstGeom>
          <a:noFill/>
        </p:spPr>
        <p:txBody>
          <a:bodyPr wrap="square" rtlCol="1">
            <a:spAutoFit/>
          </a:bodyPr>
          <a:lstStyle/>
          <a:p>
            <a:r>
              <a:rPr lang="fa-IR" sz="3000" dirty="0" smtClean="0">
                <a:solidFill>
                  <a:srgbClr val="FF0000"/>
                </a:solidFill>
              </a:rPr>
              <a:t>=ریشه دوم 64</a:t>
            </a:r>
            <a:endParaRPr lang="fa-IR" sz="3000" dirty="0">
              <a:solidFill>
                <a:srgbClr val="FF0000"/>
              </a:solidFill>
            </a:endParaRPr>
          </a:p>
        </p:txBody>
      </p:sp>
      <p:sp>
        <p:nvSpPr>
          <p:cNvPr id="5" name="TextBox 4"/>
          <p:cNvSpPr txBox="1"/>
          <p:nvPr/>
        </p:nvSpPr>
        <p:spPr>
          <a:xfrm>
            <a:off x="0" y="2188834"/>
            <a:ext cx="2078182" cy="553998"/>
          </a:xfrm>
          <a:prstGeom prst="rect">
            <a:avLst/>
          </a:prstGeom>
          <a:noFill/>
        </p:spPr>
        <p:txBody>
          <a:bodyPr wrap="square" rtlCol="1">
            <a:spAutoFit/>
          </a:bodyPr>
          <a:lstStyle/>
          <a:p>
            <a:r>
              <a:rPr lang="fa-IR" sz="3000" dirty="0" smtClean="0">
                <a:solidFill>
                  <a:srgbClr val="FF0000"/>
                </a:solidFill>
              </a:rPr>
              <a:t>=ریشه دوم 1</a:t>
            </a:r>
            <a:endParaRPr lang="fa-IR" sz="3000" dirty="0">
              <a:solidFill>
                <a:srgbClr val="FF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0" y="3823670"/>
                <a:ext cx="2078182" cy="583365"/>
              </a:xfrm>
              <a:prstGeom prst="rect">
                <a:avLst/>
              </a:prstGeom>
              <a:noFill/>
            </p:spPr>
            <p:txBody>
              <a:bodyPr wrap="square" rtlCol="1">
                <a:spAutoFit/>
              </a:bodyPr>
              <a:lstStyle/>
              <a:p>
                <a14:m>
                  <m:oMath xmlns:m="http://schemas.openxmlformats.org/officeDocument/2006/math">
                    <m:sSup>
                      <m:sSupPr>
                        <m:ctrlPr>
                          <a:rPr lang="fa-IR" sz="3200" i="1" smtClean="0">
                            <a:solidFill>
                              <a:srgbClr val="FF0000"/>
                            </a:solidFill>
                            <a:latin typeface="Cambria Math" panose="02040503050406030204" pitchFamily="18" charset="0"/>
                          </a:rPr>
                        </m:ctrlPr>
                      </m:sSupPr>
                      <m:e>
                        <m:r>
                          <a:rPr lang="fa-IR" sz="3200" b="0" i="1" smtClean="0">
                            <a:solidFill>
                              <a:srgbClr val="FF0000"/>
                            </a:solidFill>
                            <a:latin typeface="Cambria Math" panose="02040503050406030204" pitchFamily="18" charset="0"/>
                          </a:rPr>
                          <m:t>2</m:t>
                        </m:r>
                      </m:e>
                      <m:sup>
                        <m:r>
                          <a:rPr lang="fa-IR" sz="3200" b="0" i="0" smtClean="0">
                            <a:solidFill>
                              <a:srgbClr val="FF0000"/>
                            </a:solidFill>
                            <a:latin typeface="Cambria Math" panose="02040503050406030204" pitchFamily="18" charset="0"/>
                          </a:rPr>
                          <m:t>7</m:t>
                        </m:r>
                      </m:sup>
                    </m:sSup>
                  </m:oMath>
                </a14:m>
                <a:r>
                  <a:rPr lang="fa-IR" sz="3000" dirty="0" smtClean="0">
                    <a:solidFill>
                      <a:srgbClr val="FF0000"/>
                    </a:solidFill>
                  </a:rPr>
                  <a:t>=ریشه دوم</a:t>
                </a:r>
                <a:endParaRPr lang="fa-IR" sz="3000"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3823670"/>
                <a:ext cx="2078182" cy="583365"/>
              </a:xfrm>
              <a:prstGeom prst="rect">
                <a:avLst/>
              </a:prstGeom>
              <a:blipFill>
                <a:blip r:embed="rId2"/>
                <a:stretch>
                  <a:fillRect t="-9375" r="-1173" b="-30208"/>
                </a:stretch>
              </a:blipFill>
            </p:spPr>
            <p:txBody>
              <a:bodyPr/>
              <a:lstStyle/>
              <a:p>
                <a:r>
                  <a:rPr lang="fa-IR">
                    <a:noFill/>
                  </a:rPr>
                  <a:t> </a:t>
                </a:r>
              </a:p>
            </p:txBody>
          </p:sp>
        </mc:Fallback>
      </mc:AlternateContent>
      <p:sp>
        <p:nvSpPr>
          <p:cNvPr id="7" name="TextBox 6"/>
          <p:cNvSpPr txBox="1"/>
          <p:nvPr/>
        </p:nvSpPr>
        <p:spPr>
          <a:xfrm>
            <a:off x="0" y="3006252"/>
            <a:ext cx="2078182" cy="553998"/>
          </a:xfrm>
          <a:prstGeom prst="rect">
            <a:avLst/>
          </a:prstGeom>
          <a:noFill/>
        </p:spPr>
        <p:txBody>
          <a:bodyPr wrap="square" rtlCol="1">
            <a:spAutoFit/>
          </a:bodyPr>
          <a:lstStyle/>
          <a:p>
            <a:r>
              <a:rPr lang="fa-IR" sz="3000" dirty="0" smtClean="0">
                <a:solidFill>
                  <a:srgbClr val="FF0000"/>
                </a:solidFill>
              </a:rPr>
              <a:t>=ریشه دوم 0</a:t>
            </a:r>
            <a:endParaRPr lang="fa-IR" sz="3000" dirty="0">
              <a:solidFill>
                <a:srgbClr val="FF0000"/>
              </a:solidFill>
            </a:endParaRPr>
          </a:p>
        </p:txBody>
      </p:sp>
      <mc:AlternateContent xmlns:mc="http://schemas.openxmlformats.org/markup-compatibility/2006" xmlns:a14="http://schemas.microsoft.com/office/drawing/2010/main">
        <mc:Choice Requires="a14">
          <p:sp>
            <p:nvSpPr>
              <p:cNvPr id="10" name="TextBox 9"/>
              <p:cNvSpPr txBox="1"/>
              <p:nvPr/>
            </p:nvSpPr>
            <p:spPr>
              <a:xfrm>
                <a:off x="0" y="4670455"/>
                <a:ext cx="2078182" cy="583365"/>
              </a:xfrm>
              <a:prstGeom prst="rect">
                <a:avLst/>
              </a:prstGeom>
              <a:noFill/>
            </p:spPr>
            <p:txBody>
              <a:bodyPr wrap="square" rtlCol="1">
                <a:spAutoFit/>
              </a:bodyPr>
              <a:lstStyle/>
              <a:p>
                <a14:m>
                  <m:oMath xmlns:m="http://schemas.openxmlformats.org/officeDocument/2006/math">
                    <m:sSup>
                      <m:sSupPr>
                        <m:ctrlPr>
                          <a:rPr lang="fa-IR" sz="3200" i="1" smtClean="0">
                            <a:solidFill>
                              <a:srgbClr val="FF0000"/>
                            </a:solidFill>
                            <a:latin typeface="Cambria Math" panose="02040503050406030204" pitchFamily="18" charset="0"/>
                          </a:rPr>
                        </m:ctrlPr>
                      </m:sSupPr>
                      <m:e>
                        <m:r>
                          <a:rPr lang="fa-IR" sz="3200" b="0" i="1" smtClean="0">
                            <a:solidFill>
                              <a:srgbClr val="FF0000"/>
                            </a:solidFill>
                            <a:latin typeface="Cambria Math" panose="02040503050406030204" pitchFamily="18" charset="0"/>
                          </a:rPr>
                          <m:t>2</m:t>
                        </m:r>
                      </m:e>
                      <m:sup>
                        <m:r>
                          <a:rPr lang="fa-IR" sz="3200" b="0" i="0" smtClean="0">
                            <a:solidFill>
                              <a:srgbClr val="FF0000"/>
                            </a:solidFill>
                            <a:latin typeface="Cambria Math" panose="02040503050406030204" pitchFamily="18" charset="0"/>
                          </a:rPr>
                          <m:t>6</m:t>
                        </m:r>
                      </m:sup>
                    </m:sSup>
                  </m:oMath>
                </a14:m>
                <a:r>
                  <a:rPr lang="fa-IR" sz="3000" dirty="0" smtClean="0">
                    <a:solidFill>
                      <a:srgbClr val="FF0000"/>
                    </a:solidFill>
                  </a:rPr>
                  <a:t>=ریشه دوم</a:t>
                </a:r>
                <a:endParaRPr lang="fa-IR" sz="3000"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670455"/>
                <a:ext cx="2078182" cy="583365"/>
              </a:xfrm>
              <a:prstGeom prst="rect">
                <a:avLst/>
              </a:prstGeom>
              <a:blipFill>
                <a:blip r:embed="rId3"/>
                <a:stretch>
                  <a:fillRect t="-9375" r="-1173" b="-30208"/>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7709" y="5845310"/>
                <a:ext cx="2327564" cy="573427"/>
              </a:xfrm>
              <a:prstGeom prst="rect">
                <a:avLst/>
              </a:prstGeom>
              <a:noFill/>
            </p:spPr>
            <p:txBody>
              <a:bodyPr wrap="square" rtlCol="1">
                <a:spAutoFit/>
              </a:bodyPr>
              <a:lstStyle/>
              <a:p>
                <a14:m>
                  <m:oMath xmlns:m="http://schemas.openxmlformats.org/officeDocument/2006/math">
                    <m:r>
                      <a:rPr lang="fa-IR" sz="3200" i="1" smtClean="0">
                        <a:solidFill>
                          <a:srgbClr val="FF0000"/>
                        </a:solidFill>
                        <a:latin typeface="Cambria Math" panose="02040503050406030204" pitchFamily="18" charset="0"/>
                      </a:rPr>
                      <m:t>−</m:t>
                    </m:r>
                    <m:r>
                      <a:rPr lang="fa-IR" sz="3200" b="0" i="1" smtClean="0">
                        <a:solidFill>
                          <a:srgbClr val="FF0000"/>
                        </a:solidFill>
                        <a:latin typeface="Cambria Math" panose="02040503050406030204" pitchFamily="18" charset="0"/>
                      </a:rPr>
                      <m:t>36</m:t>
                    </m:r>
                  </m:oMath>
                </a14:m>
                <a:r>
                  <a:rPr lang="fa-IR" sz="3000" dirty="0" smtClean="0">
                    <a:solidFill>
                      <a:srgbClr val="FF0000"/>
                    </a:solidFill>
                  </a:rPr>
                  <a:t>=ریشه دوم</a:t>
                </a:r>
                <a:endParaRPr lang="fa-IR" sz="3000"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7709" y="5845310"/>
                <a:ext cx="2327564" cy="573427"/>
              </a:xfrm>
              <a:prstGeom prst="rect">
                <a:avLst/>
              </a:prstGeom>
              <a:blipFill>
                <a:blip r:embed="rId4"/>
                <a:stretch>
                  <a:fillRect t="-11702" r="-5249" b="-30851"/>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234547" y="2521067"/>
                <a:ext cx="2327564" cy="553998"/>
              </a:xfrm>
              <a:prstGeom prst="rect">
                <a:avLst/>
              </a:prstGeom>
              <a:noFill/>
            </p:spPr>
            <p:txBody>
              <a:bodyPr wrap="square" rtlCol="1">
                <a:spAutoFit/>
              </a:bodyPr>
              <a:lstStyle/>
              <a:p>
                <a14:m>
                  <m:oMath xmlns:m="http://schemas.openxmlformats.org/officeDocument/2006/math">
                    <m:r>
                      <a:rPr lang="fa-IR" sz="3000" b="0" i="1" smtClean="0">
                        <a:solidFill>
                          <a:srgbClr val="FF0000"/>
                        </a:solidFill>
                        <a:latin typeface="Cambria Math" panose="02040503050406030204" pitchFamily="18" charset="0"/>
                      </a:rPr>
                      <m:t>12</m:t>
                    </m:r>
                  </m:oMath>
                </a14:m>
                <a:r>
                  <a:rPr lang="fa-IR" sz="3000" dirty="0" smtClean="0">
                    <a:solidFill>
                      <a:srgbClr val="FF0000"/>
                    </a:solidFill>
                  </a:rPr>
                  <a:t>=ریشه دوم</a:t>
                </a:r>
                <a:endParaRPr lang="fa-IR" sz="3000" dirty="0">
                  <a:solidFill>
                    <a:srgbClr val="FF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6234547" y="2521067"/>
                <a:ext cx="2327564" cy="553998"/>
              </a:xfrm>
              <a:prstGeom prst="rect">
                <a:avLst/>
              </a:prstGeom>
              <a:blipFill>
                <a:blip r:embed="rId5"/>
                <a:stretch>
                  <a:fillRect t="-14444" b="-34444"/>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234547" y="1051694"/>
                <a:ext cx="2327564" cy="573427"/>
              </a:xfrm>
              <a:prstGeom prst="rect">
                <a:avLst/>
              </a:prstGeom>
              <a:noFill/>
            </p:spPr>
            <p:txBody>
              <a:bodyPr wrap="square" rtlCol="1">
                <a:spAutoFit/>
              </a:bodyPr>
              <a:lstStyle/>
              <a:p>
                <a14:m>
                  <m:oMath xmlns:m="http://schemas.openxmlformats.org/officeDocument/2006/math">
                    <m:r>
                      <a:rPr lang="fa-IR" sz="3200" b="0" i="1" smtClean="0">
                        <a:solidFill>
                          <a:srgbClr val="FF0000"/>
                        </a:solidFill>
                        <a:latin typeface="Cambria Math" panose="02040503050406030204" pitchFamily="18" charset="0"/>
                      </a:rPr>
                      <m:t>20</m:t>
                    </m:r>
                  </m:oMath>
                </a14:m>
                <a:r>
                  <a:rPr lang="fa-IR" sz="3000" dirty="0" smtClean="0">
                    <a:solidFill>
                      <a:srgbClr val="FF0000"/>
                    </a:solidFill>
                  </a:rPr>
                  <a:t>=ریشه دوم</a:t>
                </a:r>
                <a:endParaRPr lang="fa-IR" sz="3000"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6234547" y="1051694"/>
                <a:ext cx="2327564" cy="573427"/>
              </a:xfrm>
              <a:prstGeom prst="rect">
                <a:avLst/>
              </a:prstGeom>
              <a:blipFill>
                <a:blip r:embed="rId6"/>
                <a:stretch>
                  <a:fillRect t="-11702" b="-30851"/>
                </a:stretch>
              </a:blipFill>
            </p:spPr>
            <p:txBody>
              <a:bodyPr/>
              <a:lstStyle/>
              <a:p>
                <a:r>
                  <a:rPr lang="fa-IR">
                    <a:noFill/>
                  </a:rPr>
                  <a:t> </a:t>
                </a:r>
              </a:p>
            </p:txBody>
          </p:sp>
        </mc:Fallback>
      </mc:AlternateContent>
      <p:sp>
        <p:nvSpPr>
          <p:cNvPr id="39" name="TextBox 38"/>
          <p:cNvSpPr txBox="1"/>
          <p:nvPr/>
        </p:nvSpPr>
        <p:spPr>
          <a:xfrm>
            <a:off x="6359234" y="3971011"/>
            <a:ext cx="1766459" cy="553998"/>
          </a:xfrm>
          <a:prstGeom prst="rect">
            <a:avLst/>
          </a:prstGeom>
          <a:noFill/>
        </p:spPr>
        <p:txBody>
          <a:bodyPr wrap="square" rtlCol="1">
            <a:spAutoFit/>
          </a:bodyPr>
          <a:lstStyle/>
          <a:p>
            <a:r>
              <a:rPr lang="fa-IR" sz="3000" dirty="0" smtClean="0">
                <a:solidFill>
                  <a:srgbClr val="FF0000"/>
                </a:solidFill>
              </a:rPr>
              <a:t>=ریشه دوم4</a:t>
            </a:r>
            <a:endParaRPr lang="fa-IR" sz="3000" dirty="0">
              <a:solidFill>
                <a:srgbClr val="FF0000"/>
              </a:solidFill>
            </a:endParaRPr>
          </a:p>
        </p:txBody>
      </p:sp>
      <p:sp>
        <p:nvSpPr>
          <p:cNvPr id="40" name="TextBox 39"/>
          <p:cNvSpPr txBox="1"/>
          <p:nvPr/>
        </p:nvSpPr>
        <p:spPr>
          <a:xfrm>
            <a:off x="2078182" y="592470"/>
            <a:ext cx="872836" cy="477054"/>
          </a:xfrm>
          <a:prstGeom prst="rect">
            <a:avLst/>
          </a:prstGeom>
          <a:noFill/>
        </p:spPr>
        <p:txBody>
          <a:bodyPr wrap="square" rtlCol="1">
            <a:spAutoFit/>
          </a:bodyPr>
          <a:lstStyle/>
          <a:p>
            <a:r>
              <a:rPr lang="fa-IR" sz="2500" dirty="0" smtClean="0"/>
              <a:t>5و5-</a:t>
            </a:r>
            <a:endParaRPr lang="fa-IR" sz="2500" dirty="0"/>
          </a:p>
        </p:txBody>
      </p:sp>
      <p:sp>
        <p:nvSpPr>
          <p:cNvPr id="41" name="TextBox 40"/>
          <p:cNvSpPr txBox="1"/>
          <p:nvPr/>
        </p:nvSpPr>
        <p:spPr>
          <a:xfrm>
            <a:off x="2078182" y="1409888"/>
            <a:ext cx="872836" cy="477054"/>
          </a:xfrm>
          <a:prstGeom prst="rect">
            <a:avLst/>
          </a:prstGeom>
          <a:noFill/>
        </p:spPr>
        <p:txBody>
          <a:bodyPr wrap="square" rtlCol="1">
            <a:spAutoFit/>
          </a:bodyPr>
          <a:lstStyle/>
          <a:p>
            <a:r>
              <a:rPr lang="fa-IR" sz="2500" dirty="0" smtClean="0"/>
              <a:t>8و8-</a:t>
            </a:r>
            <a:endParaRPr lang="fa-IR" sz="2500" dirty="0"/>
          </a:p>
        </p:txBody>
      </p:sp>
      <p:sp>
        <p:nvSpPr>
          <p:cNvPr id="42" name="TextBox 41"/>
          <p:cNvSpPr txBox="1"/>
          <p:nvPr/>
        </p:nvSpPr>
        <p:spPr>
          <a:xfrm>
            <a:off x="1766454" y="2205241"/>
            <a:ext cx="872836" cy="477054"/>
          </a:xfrm>
          <a:prstGeom prst="rect">
            <a:avLst/>
          </a:prstGeom>
          <a:noFill/>
        </p:spPr>
        <p:txBody>
          <a:bodyPr wrap="square" rtlCol="1">
            <a:spAutoFit/>
          </a:bodyPr>
          <a:lstStyle/>
          <a:p>
            <a:r>
              <a:rPr lang="fa-IR" sz="2500" dirty="0" smtClean="0"/>
              <a:t>1و1-</a:t>
            </a:r>
            <a:endParaRPr lang="fa-IR" sz="2500" dirty="0"/>
          </a:p>
        </p:txBody>
      </p:sp>
      <p:sp>
        <p:nvSpPr>
          <p:cNvPr id="43" name="TextBox 42"/>
          <p:cNvSpPr txBox="1"/>
          <p:nvPr/>
        </p:nvSpPr>
        <p:spPr>
          <a:xfrm>
            <a:off x="1801090" y="3058466"/>
            <a:ext cx="872836" cy="477054"/>
          </a:xfrm>
          <a:prstGeom prst="rect">
            <a:avLst/>
          </a:prstGeom>
          <a:noFill/>
        </p:spPr>
        <p:txBody>
          <a:bodyPr wrap="square" rtlCol="1">
            <a:spAutoFit/>
          </a:bodyPr>
          <a:lstStyle/>
          <a:p>
            <a:r>
              <a:rPr lang="fa-IR" sz="2500" dirty="0" smtClean="0"/>
              <a:t>صفر</a:t>
            </a:r>
            <a:endParaRPr lang="fa-IR" sz="2500" dirty="0"/>
          </a:p>
        </p:txBody>
      </p:sp>
      <p:sp>
        <p:nvSpPr>
          <p:cNvPr id="44" name="TextBox 43"/>
          <p:cNvSpPr txBox="1"/>
          <p:nvPr/>
        </p:nvSpPr>
        <p:spPr>
          <a:xfrm>
            <a:off x="8125693" y="4009483"/>
            <a:ext cx="872836" cy="477054"/>
          </a:xfrm>
          <a:prstGeom prst="rect">
            <a:avLst/>
          </a:prstGeom>
          <a:noFill/>
        </p:spPr>
        <p:txBody>
          <a:bodyPr wrap="square" rtlCol="1">
            <a:spAutoFit/>
          </a:bodyPr>
          <a:lstStyle/>
          <a:p>
            <a:r>
              <a:rPr lang="fa-IR" sz="2500" dirty="0" smtClean="0"/>
              <a:t>2و2-</a:t>
            </a:r>
            <a:endParaRPr lang="fa-IR" sz="2500" dirty="0"/>
          </a:p>
        </p:txBody>
      </p:sp>
      <mc:AlternateContent xmlns:mc="http://schemas.openxmlformats.org/markup-compatibility/2006" xmlns:a14="http://schemas.microsoft.com/office/drawing/2010/main">
        <mc:Choice Requires="a14">
          <p:sp>
            <p:nvSpPr>
              <p:cNvPr id="45" name="Rectangle 44"/>
              <p:cNvSpPr/>
              <p:nvPr/>
            </p:nvSpPr>
            <p:spPr>
              <a:xfrm>
                <a:off x="1801090" y="3694557"/>
                <a:ext cx="916661"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fa-IR" sz="2800" i="1">
                              <a:latin typeface="Cambria Math" panose="02040503050406030204" pitchFamily="18" charset="0"/>
                            </a:rPr>
                          </m:ctrlPr>
                        </m:radPr>
                        <m:deg/>
                        <m:e>
                          <m:sSup>
                            <m:sSupPr>
                              <m:ctrlPr>
                                <a:rPr lang="fa-IR" sz="2800" i="1">
                                  <a:latin typeface="Cambria Math" panose="02040503050406030204" pitchFamily="18" charset="0"/>
                                </a:rPr>
                              </m:ctrlPr>
                            </m:sSupPr>
                            <m:e>
                              <m:r>
                                <a:rPr lang="fa-IR" sz="2800">
                                  <a:latin typeface="Cambria Math" panose="02040503050406030204" pitchFamily="18" charset="0"/>
                                </a:rPr>
                                <m:t>2</m:t>
                              </m:r>
                            </m:e>
                            <m:sup>
                              <m:r>
                                <a:rPr lang="fa-IR" sz="2800" i="0">
                                  <a:latin typeface="Cambria Math" panose="02040503050406030204" pitchFamily="18" charset="0"/>
                                </a:rPr>
                                <m:t>7</m:t>
                              </m:r>
                            </m:sup>
                          </m:sSup>
                        </m:e>
                      </m:rad>
                    </m:oMath>
                  </m:oMathPara>
                </a14:m>
                <a:endParaRPr lang="fa-IR" sz="2800" dirty="0"/>
              </a:p>
            </p:txBody>
          </p:sp>
        </mc:Choice>
        <mc:Fallback xmlns="">
          <p:sp>
            <p:nvSpPr>
              <p:cNvPr id="45" name="Rectangle 44"/>
              <p:cNvSpPr>
                <a:spLocks noRot="1" noChangeAspect="1" noMove="1" noResize="1" noEditPoints="1" noAdjustHandles="1" noChangeArrowheads="1" noChangeShapeType="1" noTextEdit="1"/>
              </p:cNvSpPr>
              <p:nvPr/>
            </p:nvSpPr>
            <p:spPr>
              <a:xfrm>
                <a:off x="1801090" y="3694557"/>
                <a:ext cx="916661" cy="629852"/>
              </a:xfrm>
              <a:prstGeom prst="rect">
                <a:avLst/>
              </a:prstGeom>
              <a:blipFill>
                <a:blip r:embed="rId7"/>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3671455" y="3792702"/>
                <a:ext cx="1172309" cy="565155"/>
              </a:xfrm>
              <a:prstGeom prst="rect">
                <a:avLst/>
              </a:prstGeom>
            </p:spPr>
            <p:txBody>
              <a:bodyPr wrap="none">
                <a:spAutoFit/>
              </a:bodyPr>
              <a:lstStyle/>
              <a:p>
                <a14:m>
                  <m:oMath xmlns:m="http://schemas.openxmlformats.org/officeDocument/2006/math">
                    <m:r>
                      <a:rPr lang="fa-IR" sz="2800">
                        <a:latin typeface="Cambria Math" panose="02040503050406030204" pitchFamily="18" charset="0"/>
                      </a:rPr>
                      <m:t>8</m:t>
                    </m:r>
                    <m:rad>
                      <m:radPr>
                        <m:degHide m:val="on"/>
                        <m:ctrlPr>
                          <a:rPr lang="fa-IR" sz="2800" i="1">
                            <a:latin typeface="Cambria Math" panose="02040503050406030204" pitchFamily="18" charset="0"/>
                          </a:rPr>
                        </m:ctrlPr>
                      </m:radPr>
                      <m:deg/>
                      <m:e>
                        <m:r>
                          <a:rPr lang="fa-IR" sz="2800" i="0">
                            <a:latin typeface="Cambria Math" panose="02040503050406030204" pitchFamily="18" charset="0"/>
                          </a:rPr>
                          <m:t>2</m:t>
                        </m:r>
                      </m:e>
                    </m:rad>
                  </m:oMath>
                </a14:m>
                <a:r>
                  <a:rPr lang="fa-IR" sz="2800" dirty="0" smtClean="0"/>
                  <a:t>  و</a:t>
                </a:r>
                <a:endParaRPr lang="fa-IR" sz="2800" dirty="0"/>
              </a:p>
            </p:txBody>
          </p:sp>
        </mc:Choice>
        <mc:Fallback xmlns="">
          <p:sp>
            <p:nvSpPr>
              <p:cNvPr id="46" name="Rectangle 45"/>
              <p:cNvSpPr>
                <a:spLocks noRot="1" noChangeAspect="1" noMove="1" noResize="1" noEditPoints="1" noAdjustHandles="1" noChangeArrowheads="1" noChangeShapeType="1" noTextEdit="1"/>
              </p:cNvSpPr>
              <p:nvPr/>
            </p:nvSpPr>
            <p:spPr>
              <a:xfrm>
                <a:off x="3671455" y="3792702"/>
                <a:ext cx="1172309" cy="565155"/>
              </a:xfrm>
              <a:prstGeom prst="rect">
                <a:avLst/>
              </a:prstGeom>
              <a:blipFill>
                <a:blip r:embed="rId8"/>
                <a:stretch>
                  <a:fillRect t="-3226" r="-8808" b="-29032"/>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4625159" y="3823670"/>
                <a:ext cx="1185133"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2800" b="0" i="0" smtClean="0">
                          <a:latin typeface="Cambria Math" panose="02040503050406030204" pitchFamily="18" charset="0"/>
                        </a:rPr>
                        <m:t>−</m:t>
                      </m:r>
                      <m:r>
                        <a:rPr lang="fa-IR" sz="2800">
                          <a:latin typeface="Cambria Math" panose="02040503050406030204" pitchFamily="18" charset="0"/>
                        </a:rPr>
                        <m:t>8</m:t>
                      </m:r>
                      <m:rad>
                        <m:radPr>
                          <m:degHide m:val="on"/>
                          <m:ctrlPr>
                            <a:rPr lang="fa-IR" sz="2800" i="1">
                              <a:latin typeface="Cambria Math" panose="02040503050406030204" pitchFamily="18" charset="0"/>
                            </a:rPr>
                          </m:ctrlPr>
                        </m:radPr>
                        <m:deg/>
                        <m:e>
                          <m:r>
                            <a:rPr lang="fa-IR" sz="2800" i="0">
                              <a:latin typeface="Cambria Math" panose="02040503050406030204" pitchFamily="18" charset="0"/>
                            </a:rPr>
                            <m:t>2</m:t>
                          </m:r>
                        </m:e>
                      </m:rad>
                    </m:oMath>
                  </m:oMathPara>
                </a14:m>
                <a:endParaRPr lang="fa-IR" sz="2800" dirty="0"/>
              </a:p>
            </p:txBody>
          </p:sp>
        </mc:Choice>
        <mc:Fallback xmlns="">
          <p:sp>
            <p:nvSpPr>
              <p:cNvPr id="47" name="Rectangle 46"/>
              <p:cNvSpPr>
                <a:spLocks noRot="1" noChangeAspect="1" noMove="1" noResize="1" noEditPoints="1" noAdjustHandles="1" noChangeArrowheads="1" noChangeShapeType="1" noTextEdit="1"/>
              </p:cNvSpPr>
              <p:nvPr/>
            </p:nvSpPr>
            <p:spPr>
              <a:xfrm>
                <a:off x="4625159" y="3823670"/>
                <a:ext cx="1185133" cy="573940"/>
              </a:xfrm>
              <a:prstGeom prst="rect">
                <a:avLst/>
              </a:prstGeom>
              <a:blipFill>
                <a:blip r:embed="rId9"/>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801090" y="4566511"/>
                <a:ext cx="916661" cy="6310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fa-IR" sz="2800" i="1" smtClean="0">
                              <a:latin typeface="Cambria Math" panose="02040503050406030204" pitchFamily="18" charset="0"/>
                            </a:rPr>
                          </m:ctrlPr>
                        </m:radPr>
                        <m:deg/>
                        <m:e>
                          <m:sSup>
                            <m:sSupPr>
                              <m:ctrlPr>
                                <a:rPr lang="fa-IR" sz="2800" i="1">
                                  <a:latin typeface="Cambria Math" panose="02040503050406030204" pitchFamily="18" charset="0"/>
                                </a:rPr>
                              </m:ctrlPr>
                            </m:sSupPr>
                            <m:e>
                              <m:r>
                                <a:rPr lang="fa-IR" sz="2800">
                                  <a:latin typeface="Cambria Math" panose="02040503050406030204" pitchFamily="18" charset="0"/>
                                </a:rPr>
                                <m:t>2</m:t>
                              </m:r>
                            </m:e>
                            <m:sup>
                              <m:r>
                                <a:rPr lang="fa-IR" sz="2800" b="0" i="0" smtClean="0">
                                  <a:latin typeface="Cambria Math" panose="02040503050406030204" pitchFamily="18" charset="0"/>
                                </a:rPr>
                                <m:t>6</m:t>
                              </m:r>
                            </m:sup>
                          </m:sSup>
                        </m:e>
                      </m:rad>
                    </m:oMath>
                  </m:oMathPara>
                </a14:m>
                <a:endParaRPr lang="fa-IR" sz="2800" dirty="0"/>
              </a:p>
            </p:txBody>
          </p:sp>
        </mc:Choice>
        <mc:Fallback xmlns="">
          <p:sp>
            <p:nvSpPr>
              <p:cNvPr id="48" name="Rectangle 47"/>
              <p:cNvSpPr>
                <a:spLocks noRot="1" noChangeAspect="1" noMove="1" noResize="1" noEditPoints="1" noAdjustHandles="1" noChangeArrowheads="1" noChangeShapeType="1" noTextEdit="1"/>
              </p:cNvSpPr>
              <p:nvPr/>
            </p:nvSpPr>
            <p:spPr>
              <a:xfrm>
                <a:off x="1801090" y="4566511"/>
                <a:ext cx="916661" cy="631070"/>
              </a:xfrm>
              <a:prstGeom prst="rect">
                <a:avLst/>
              </a:prstGeom>
              <a:blipFill>
                <a:blip r:embed="rId10"/>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8980924" y="1040729"/>
                <a:ext cx="1185133"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0" smtClean="0">
                          <a:latin typeface="Cambria Math" panose="02040503050406030204" pitchFamily="18" charset="0"/>
                        </a:rPr>
                        <m:t>−</m:t>
                      </m:r>
                      <m:rad>
                        <m:radPr>
                          <m:degHide m:val="on"/>
                          <m:ctrlPr>
                            <a:rPr lang="fa-IR" sz="2800" i="1">
                              <a:latin typeface="Cambria Math" panose="02040503050406030204" pitchFamily="18" charset="0"/>
                            </a:rPr>
                          </m:ctrlPr>
                        </m:radPr>
                        <m:deg/>
                        <m:e>
                          <m:r>
                            <a:rPr lang="fa-IR" sz="2800">
                              <a:latin typeface="Cambria Math" panose="02040503050406030204" pitchFamily="18" charset="0"/>
                            </a:rPr>
                            <m:t>20</m:t>
                          </m:r>
                        </m:e>
                      </m:rad>
                    </m:oMath>
                  </m:oMathPara>
                </a14:m>
                <a:endParaRPr lang="fa-IR" sz="2800" dirty="0"/>
              </a:p>
            </p:txBody>
          </p:sp>
        </mc:Choice>
        <mc:Fallback xmlns="">
          <p:sp>
            <p:nvSpPr>
              <p:cNvPr id="49" name="Rectangle 48"/>
              <p:cNvSpPr>
                <a:spLocks noRot="1" noChangeAspect="1" noMove="1" noResize="1" noEditPoints="1" noAdjustHandles="1" noChangeArrowheads="1" noChangeShapeType="1" noTextEdit="1"/>
              </p:cNvSpPr>
              <p:nvPr/>
            </p:nvSpPr>
            <p:spPr>
              <a:xfrm>
                <a:off x="8980924" y="1040729"/>
                <a:ext cx="1185133" cy="573940"/>
              </a:xfrm>
              <a:prstGeom prst="rect">
                <a:avLst/>
              </a:prstGeom>
              <a:blipFill>
                <a:blip r:embed="rId11"/>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8071752" y="1050925"/>
                <a:ext cx="1501739" cy="563744"/>
              </a:xfrm>
              <a:prstGeom prst="rect">
                <a:avLst/>
              </a:prstGeom>
            </p:spPr>
            <p:txBody>
              <a:bodyPr wrap="square">
                <a:spAutoFit/>
              </a:bodyPr>
              <a:lstStyle/>
              <a:p>
                <a14:m>
                  <m:oMath xmlns:m="http://schemas.openxmlformats.org/officeDocument/2006/math">
                    <m:rad>
                      <m:radPr>
                        <m:degHide m:val="on"/>
                        <m:ctrlPr>
                          <a:rPr lang="fa-IR" sz="2800" i="1">
                            <a:latin typeface="Cambria Math" panose="02040503050406030204" pitchFamily="18" charset="0"/>
                          </a:rPr>
                        </m:ctrlPr>
                      </m:radPr>
                      <m:deg/>
                      <m:e>
                        <m:r>
                          <a:rPr lang="fa-IR" sz="2800">
                            <a:latin typeface="Cambria Math" panose="02040503050406030204" pitchFamily="18" charset="0"/>
                          </a:rPr>
                          <m:t>20</m:t>
                        </m:r>
                      </m:e>
                    </m:rad>
                  </m:oMath>
                </a14:m>
                <a:r>
                  <a:rPr lang="fa-IR" sz="2800" dirty="0" smtClean="0"/>
                  <a:t>    و </a:t>
                </a:r>
                <a:endParaRPr lang="fa-IR" sz="2800" dirty="0"/>
              </a:p>
            </p:txBody>
          </p:sp>
        </mc:Choice>
        <mc:Fallback xmlns="">
          <p:sp>
            <p:nvSpPr>
              <p:cNvPr id="50" name="Rectangle 49"/>
              <p:cNvSpPr>
                <a:spLocks noRot="1" noChangeAspect="1" noMove="1" noResize="1" noEditPoints="1" noAdjustHandles="1" noChangeArrowheads="1" noChangeShapeType="1" noTextEdit="1"/>
              </p:cNvSpPr>
              <p:nvPr/>
            </p:nvSpPr>
            <p:spPr>
              <a:xfrm>
                <a:off x="8071752" y="1050925"/>
                <a:ext cx="1501739" cy="563744"/>
              </a:xfrm>
              <a:prstGeom prst="rect">
                <a:avLst/>
              </a:prstGeom>
              <a:blipFill>
                <a:blip r:embed="rId12"/>
                <a:stretch>
                  <a:fillRect t="-4301" r="-5285" b="-27957"/>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9162697" y="2492918"/>
                <a:ext cx="1185133"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0" smtClean="0">
                          <a:latin typeface="Cambria Math" panose="02040503050406030204" pitchFamily="18" charset="0"/>
                        </a:rPr>
                        <m:t>−</m:t>
                      </m:r>
                      <m:rad>
                        <m:radPr>
                          <m:degHide m:val="on"/>
                          <m:ctrlPr>
                            <a:rPr lang="fa-IR" sz="2800" i="1" smtClean="0">
                              <a:latin typeface="Cambria Math" panose="02040503050406030204" pitchFamily="18" charset="0"/>
                            </a:rPr>
                          </m:ctrlPr>
                        </m:radPr>
                        <m:deg/>
                        <m:e>
                          <m:r>
                            <a:rPr lang="fa-IR" sz="2800" b="0" i="0" smtClean="0">
                              <a:latin typeface="Cambria Math" panose="02040503050406030204" pitchFamily="18" charset="0"/>
                            </a:rPr>
                            <m:t>12</m:t>
                          </m:r>
                        </m:e>
                      </m:rad>
                    </m:oMath>
                  </m:oMathPara>
                </a14:m>
                <a:endParaRPr lang="fa-IR" sz="2800" dirty="0"/>
              </a:p>
            </p:txBody>
          </p:sp>
        </mc:Choice>
        <mc:Fallback xmlns="">
          <p:sp>
            <p:nvSpPr>
              <p:cNvPr id="51" name="Rectangle 50"/>
              <p:cNvSpPr>
                <a:spLocks noRot="1" noChangeAspect="1" noMove="1" noResize="1" noEditPoints="1" noAdjustHandles="1" noChangeArrowheads="1" noChangeShapeType="1" noTextEdit="1"/>
              </p:cNvSpPr>
              <p:nvPr/>
            </p:nvSpPr>
            <p:spPr>
              <a:xfrm>
                <a:off x="9162697" y="2492918"/>
                <a:ext cx="1185133" cy="573940"/>
              </a:xfrm>
              <a:prstGeom prst="rect">
                <a:avLst/>
              </a:prstGeom>
              <a:blipFill>
                <a:blip r:embed="rId1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8103395" y="2484604"/>
                <a:ext cx="1151469" cy="565091"/>
              </a:xfrm>
              <a:prstGeom prst="rect">
                <a:avLst/>
              </a:prstGeom>
            </p:spPr>
            <p:txBody>
              <a:bodyPr wrap="none">
                <a:spAutoFit/>
              </a:bodyPr>
              <a:lstStyle/>
              <a:p>
                <a14:m>
                  <m:oMath xmlns:m="http://schemas.openxmlformats.org/officeDocument/2006/math">
                    <m:rad>
                      <m:radPr>
                        <m:degHide m:val="on"/>
                        <m:ctrlPr>
                          <a:rPr lang="fa-IR" sz="2800" i="1" smtClean="0">
                            <a:latin typeface="Cambria Math" panose="02040503050406030204" pitchFamily="18" charset="0"/>
                          </a:rPr>
                        </m:ctrlPr>
                      </m:radPr>
                      <m:deg/>
                      <m:e>
                        <m:r>
                          <a:rPr lang="fa-IR" sz="2800" b="0" i="0" smtClean="0">
                            <a:latin typeface="Cambria Math" panose="02040503050406030204" pitchFamily="18" charset="0"/>
                          </a:rPr>
                          <m:t>12</m:t>
                        </m:r>
                        <m:r>
                          <a:rPr lang="fa-IR" sz="2800" b="0" i="0" smtClean="0">
                            <a:latin typeface="Cambria Math" panose="02040503050406030204" pitchFamily="18" charset="0"/>
                          </a:rPr>
                          <m:t> </m:t>
                        </m:r>
                      </m:e>
                    </m:rad>
                  </m:oMath>
                </a14:m>
                <a:r>
                  <a:rPr lang="fa-IR" sz="2800" dirty="0" smtClean="0"/>
                  <a:t> و</a:t>
                </a:r>
                <a:endParaRPr lang="fa-IR" sz="2800" dirty="0"/>
              </a:p>
            </p:txBody>
          </p:sp>
        </mc:Choice>
        <mc:Fallback xmlns="">
          <p:sp>
            <p:nvSpPr>
              <p:cNvPr id="52" name="Rectangle 51"/>
              <p:cNvSpPr>
                <a:spLocks noRot="1" noChangeAspect="1" noMove="1" noResize="1" noEditPoints="1" noAdjustHandles="1" noChangeArrowheads="1" noChangeShapeType="1" noTextEdit="1"/>
              </p:cNvSpPr>
              <p:nvPr/>
            </p:nvSpPr>
            <p:spPr>
              <a:xfrm>
                <a:off x="8103395" y="2484604"/>
                <a:ext cx="1151469" cy="565091"/>
              </a:xfrm>
              <a:prstGeom prst="rect">
                <a:avLst/>
              </a:prstGeom>
              <a:blipFill>
                <a:blip r:embed="rId14"/>
                <a:stretch>
                  <a:fillRect t="-4348" r="-9524" b="-30435"/>
                </a:stretch>
              </a:blipFill>
            </p:spPr>
            <p:txBody>
              <a:bodyPr/>
              <a:lstStyle/>
              <a:p>
                <a:r>
                  <a:rPr lang="fa-IR">
                    <a:noFill/>
                  </a:rPr>
                  <a:t> </a:t>
                </a:r>
              </a:p>
            </p:txBody>
          </p:sp>
        </mc:Fallback>
      </mc:AlternateContent>
      <p:cxnSp>
        <p:nvCxnSpPr>
          <p:cNvPr id="53" name="Straight Arrow Connector 52"/>
          <p:cNvCxnSpPr/>
          <p:nvPr/>
        </p:nvCxnSpPr>
        <p:spPr>
          <a:xfrm>
            <a:off x="2717751" y="4115352"/>
            <a:ext cx="95370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4" name="Straight Arrow Connector 53"/>
          <p:cNvCxnSpPr/>
          <p:nvPr/>
        </p:nvCxnSpPr>
        <p:spPr>
          <a:xfrm>
            <a:off x="2673926" y="4962137"/>
            <a:ext cx="95370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5" name="TextBox 54"/>
          <p:cNvSpPr txBox="1"/>
          <p:nvPr/>
        </p:nvSpPr>
        <p:spPr>
          <a:xfrm>
            <a:off x="3627630" y="4723610"/>
            <a:ext cx="872836" cy="477054"/>
          </a:xfrm>
          <a:prstGeom prst="rect">
            <a:avLst/>
          </a:prstGeom>
          <a:noFill/>
        </p:spPr>
        <p:txBody>
          <a:bodyPr wrap="square" rtlCol="1">
            <a:spAutoFit/>
          </a:bodyPr>
          <a:lstStyle/>
          <a:p>
            <a:r>
              <a:rPr lang="fa-IR" sz="2500" dirty="0" smtClean="0"/>
              <a:t>8و8-</a:t>
            </a:r>
            <a:endParaRPr lang="fa-IR" sz="2500" dirty="0"/>
          </a:p>
        </p:txBody>
      </p:sp>
      <p:sp>
        <p:nvSpPr>
          <p:cNvPr id="56" name="TextBox 55"/>
          <p:cNvSpPr txBox="1"/>
          <p:nvPr/>
        </p:nvSpPr>
        <p:spPr>
          <a:xfrm>
            <a:off x="2355274" y="5943600"/>
            <a:ext cx="1468582" cy="477054"/>
          </a:xfrm>
          <a:prstGeom prst="rect">
            <a:avLst/>
          </a:prstGeom>
          <a:noFill/>
        </p:spPr>
        <p:txBody>
          <a:bodyPr wrap="square" rtlCol="1">
            <a:spAutoFit/>
          </a:bodyPr>
          <a:lstStyle/>
          <a:p>
            <a:r>
              <a:rPr lang="fa-IR" sz="2500" dirty="0" smtClean="0"/>
              <a:t>وجود ندارد</a:t>
            </a:r>
            <a:endParaRPr lang="fa-IR" sz="2500" dirty="0"/>
          </a:p>
        </p:txBody>
      </p:sp>
      <p:cxnSp>
        <p:nvCxnSpPr>
          <p:cNvPr id="57" name="Straight Arrow Connector 56"/>
          <p:cNvCxnSpPr/>
          <p:nvPr/>
        </p:nvCxnSpPr>
        <p:spPr>
          <a:xfrm>
            <a:off x="3671455" y="6209046"/>
            <a:ext cx="95370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8" name="TextBox 57"/>
          <p:cNvSpPr txBox="1"/>
          <p:nvPr/>
        </p:nvSpPr>
        <p:spPr>
          <a:xfrm>
            <a:off x="4500466" y="5926294"/>
            <a:ext cx="4558145" cy="492443"/>
          </a:xfrm>
          <a:prstGeom prst="rect">
            <a:avLst/>
          </a:prstGeom>
          <a:noFill/>
        </p:spPr>
        <p:txBody>
          <a:bodyPr wrap="square" rtlCol="1">
            <a:spAutoFit/>
          </a:bodyPr>
          <a:lstStyle/>
          <a:p>
            <a:pPr algn="r"/>
            <a:r>
              <a:rPr lang="fa-IR" sz="2600" dirty="0" smtClean="0"/>
              <a:t>(چون مجذور هیچ عددی منفی نمی شود)</a:t>
            </a:r>
            <a:endParaRPr lang="fa-IR" sz="2600" dirty="0"/>
          </a:p>
        </p:txBody>
      </p:sp>
    </p:spTree>
    <p:extLst>
      <p:ext uri="{BB962C8B-B14F-4D97-AF65-F5344CB8AC3E}">
        <p14:creationId xmlns:p14="http://schemas.microsoft.com/office/powerpoint/2010/main" val="1707759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inVertical)">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heel(1)">
                                      <p:cBhvr>
                                        <p:cTn id="49" dur="20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circle(in)">
                                      <p:cBhvr>
                                        <p:cTn id="54" dur="20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circle(in)">
                                      <p:cBhvr>
                                        <p:cTn id="59" dur="20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circle(in)">
                                      <p:cBhvr>
                                        <p:cTn id="64" dur="20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circle(in)">
                                      <p:cBhvr>
                                        <p:cTn id="69" dur="2000"/>
                                        <p:tgtEl>
                                          <p:spTgt spid="45"/>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circle(in)">
                                      <p:cBhvr>
                                        <p:cTn id="72" dur="2000"/>
                                        <p:tgtEl>
                                          <p:spTgt spid="46"/>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circle(in)">
                                      <p:cBhvr>
                                        <p:cTn id="75" dur="2000"/>
                                        <p:tgtEl>
                                          <p:spTgt spid="47"/>
                                        </p:tgtEl>
                                      </p:cBhvr>
                                    </p:animEffect>
                                  </p:childTnLst>
                                </p:cTn>
                              </p:par>
                              <p:par>
                                <p:cTn id="76" presetID="6" presetClass="entr" presetSubtype="16" fill="hold"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circle(in)">
                                      <p:cBhvr>
                                        <p:cTn id="78" dur="2000"/>
                                        <p:tgtEl>
                                          <p:spTgt spid="53"/>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circle(in)">
                                      <p:cBhvr>
                                        <p:cTn id="83" dur="2000"/>
                                        <p:tgtEl>
                                          <p:spTgt spid="48"/>
                                        </p:tgtEl>
                                      </p:cBhvr>
                                    </p:animEffect>
                                  </p:childTnLst>
                                </p:cTn>
                              </p:par>
                              <p:par>
                                <p:cTn id="84" presetID="6" presetClass="entr" presetSubtype="16" fill="hold"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circle(in)">
                                      <p:cBhvr>
                                        <p:cTn id="86" dur="2000"/>
                                        <p:tgtEl>
                                          <p:spTgt spid="54"/>
                                        </p:tgtEl>
                                      </p:cBhvr>
                                    </p:animEffect>
                                  </p:childTnLst>
                                </p:cTn>
                              </p:par>
                              <p:par>
                                <p:cTn id="87" presetID="6" presetClass="entr" presetSubtype="16"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circle(in)">
                                      <p:cBhvr>
                                        <p:cTn id="89" dur="2000"/>
                                        <p:tgtEl>
                                          <p:spTgt spid="55"/>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circle(in)">
                                      <p:cBhvr>
                                        <p:cTn id="94" dur="2000"/>
                                        <p:tgtEl>
                                          <p:spTgt spid="56"/>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nodeType="click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circle(in)">
                                      <p:cBhvr>
                                        <p:cTn id="99" dur="2000"/>
                                        <p:tgtEl>
                                          <p:spTgt spid="57"/>
                                        </p:tgtEl>
                                      </p:cBhvr>
                                    </p:animEffect>
                                  </p:childTnLst>
                                </p:cTn>
                              </p:par>
                              <p:par>
                                <p:cTn id="100" presetID="6" presetClass="entr" presetSubtype="16"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circle(in)">
                                      <p:cBhvr>
                                        <p:cTn id="102" dur="2000"/>
                                        <p:tgtEl>
                                          <p:spTgt spid="58"/>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circle(in)">
                                      <p:cBhvr>
                                        <p:cTn id="107" dur="2000"/>
                                        <p:tgtEl>
                                          <p:spTgt spid="49"/>
                                        </p:tgtEl>
                                      </p:cBhvr>
                                    </p:animEffect>
                                  </p:childTnLst>
                                </p:cTn>
                              </p:par>
                              <p:par>
                                <p:cTn id="108" presetID="6" presetClass="entr" presetSubtype="16" fill="hold" grpId="0" nodeType="with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circle(in)">
                                      <p:cBhvr>
                                        <p:cTn id="110" dur="2000"/>
                                        <p:tgtEl>
                                          <p:spTgt spid="50"/>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ntr" presetSubtype="16" fill="hold" grpId="0" nodeType="click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circle(in)">
                                      <p:cBhvr>
                                        <p:cTn id="115" dur="2000"/>
                                        <p:tgtEl>
                                          <p:spTgt spid="51"/>
                                        </p:tgtEl>
                                      </p:cBhvr>
                                    </p:animEffect>
                                  </p:childTnLst>
                                </p:cTn>
                              </p:par>
                              <p:par>
                                <p:cTn id="116" presetID="6" presetClass="entr" presetSubtype="16" fill="hold" grpId="0"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circle(in)">
                                      <p:cBhvr>
                                        <p:cTn id="118" dur="2000"/>
                                        <p:tgtEl>
                                          <p:spTgt spid="52"/>
                                        </p:tgtEl>
                                      </p:cBhvr>
                                    </p:animEffect>
                                  </p:childTnLst>
                                </p:cTn>
                              </p:par>
                            </p:childTnLst>
                          </p:cTn>
                        </p:par>
                      </p:childTnLst>
                    </p:cTn>
                  </p:par>
                  <p:par>
                    <p:cTn id="119" fill="hold">
                      <p:stCondLst>
                        <p:cond delay="indefinite"/>
                      </p:stCondLst>
                      <p:childTnLst>
                        <p:par>
                          <p:cTn id="120" fill="hold">
                            <p:stCondLst>
                              <p:cond delay="0"/>
                            </p:stCondLst>
                            <p:childTnLst>
                              <p:par>
                                <p:cTn id="121" presetID="6" presetClass="entr" presetSubtype="16" fill="hold" grpId="0" nodeType="click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circle(in)">
                                      <p:cBhvr>
                                        <p:cTn id="123"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0" grpId="0"/>
      <p:bldP spid="11"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5" grpId="0"/>
      <p:bldP spid="56"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3054" y="0"/>
            <a:ext cx="7148945" cy="553998"/>
          </a:xfrm>
          <a:prstGeom prst="rect">
            <a:avLst/>
          </a:prstGeom>
          <a:noFill/>
        </p:spPr>
        <p:txBody>
          <a:bodyPr wrap="square" rtlCol="1">
            <a:spAutoFit/>
          </a:bodyPr>
          <a:lstStyle/>
          <a:p>
            <a:pPr algn="r"/>
            <a:r>
              <a:rPr lang="fa-IR" sz="3000" dirty="0" smtClean="0">
                <a:solidFill>
                  <a:srgbClr val="FF0000"/>
                </a:solidFill>
              </a:rPr>
              <a:t>سوال)</a:t>
            </a:r>
            <a:r>
              <a:rPr lang="fa-IR" sz="3000" dirty="0" smtClean="0"/>
              <a:t>مجموع ریشه های دوم عدد1366917 چند است</a:t>
            </a:r>
            <a:r>
              <a:rPr lang="fa-IR" sz="3000" dirty="0" smtClean="0">
                <a:solidFill>
                  <a:srgbClr val="FF0000"/>
                </a:solidFill>
              </a:rPr>
              <a:t>؟</a:t>
            </a:r>
            <a:endParaRPr lang="fa-IR" sz="3000" dirty="0">
              <a:solidFill>
                <a:srgbClr val="FF0000"/>
              </a:solidFill>
            </a:endParaRPr>
          </a:p>
        </p:txBody>
      </p:sp>
      <p:sp>
        <p:nvSpPr>
          <p:cNvPr id="3" name="TextBox 2"/>
          <p:cNvSpPr txBox="1"/>
          <p:nvPr/>
        </p:nvSpPr>
        <p:spPr>
          <a:xfrm>
            <a:off x="4447309" y="0"/>
            <a:ext cx="900546" cy="553998"/>
          </a:xfrm>
          <a:prstGeom prst="rect">
            <a:avLst/>
          </a:prstGeom>
          <a:noFill/>
        </p:spPr>
        <p:txBody>
          <a:bodyPr wrap="square" rtlCol="1">
            <a:spAutoFit/>
          </a:bodyPr>
          <a:lstStyle/>
          <a:p>
            <a:r>
              <a:rPr lang="fa-IR" sz="3000" dirty="0" smtClean="0"/>
              <a:t>صفر</a:t>
            </a:r>
            <a:endParaRPr lang="fa-IR" sz="3000" dirty="0"/>
          </a:p>
        </p:txBody>
      </p:sp>
      <p:sp>
        <p:nvSpPr>
          <p:cNvPr id="4" name="TextBox 3"/>
          <p:cNvSpPr txBox="1"/>
          <p:nvPr/>
        </p:nvSpPr>
        <p:spPr>
          <a:xfrm>
            <a:off x="3478857" y="553998"/>
            <a:ext cx="8672945" cy="1477328"/>
          </a:xfrm>
          <a:prstGeom prst="rect">
            <a:avLst/>
          </a:prstGeom>
          <a:noFill/>
        </p:spPr>
        <p:txBody>
          <a:bodyPr wrap="square" rtlCol="1">
            <a:spAutoFit/>
          </a:bodyPr>
          <a:lstStyle/>
          <a:p>
            <a:pPr algn="r"/>
            <a:r>
              <a:rPr lang="fa-IR" sz="3000" dirty="0" smtClean="0">
                <a:solidFill>
                  <a:srgbClr val="FF0000"/>
                </a:solidFill>
              </a:rPr>
              <a:t>نکته 1: </a:t>
            </a:r>
            <a:r>
              <a:rPr lang="fa-IR" sz="3000" dirty="0" smtClean="0"/>
              <a:t>صفر تنها عددی است که فقط یک ریشه دوم دارد</a:t>
            </a:r>
            <a:r>
              <a:rPr lang="fa-IR" sz="3000" dirty="0" smtClean="0">
                <a:solidFill>
                  <a:srgbClr val="FF0000"/>
                </a:solidFill>
              </a:rPr>
              <a:t>.</a:t>
            </a:r>
          </a:p>
          <a:p>
            <a:pPr algn="r"/>
            <a:r>
              <a:rPr lang="fa-IR" sz="3000" dirty="0" smtClean="0">
                <a:solidFill>
                  <a:srgbClr val="FF0000"/>
                </a:solidFill>
              </a:rPr>
              <a:t>نکته2: </a:t>
            </a:r>
            <a:r>
              <a:rPr lang="fa-IR" sz="3000" dirty="0" smtClean="0"/>
              <a:t>صفر تنها عددی است که با ریشه دومش برابر است</a:t>
            </a:r>
            <a:r>
              <a:rPr lang="fa-IR" sz="3000" dirty="0" smtClean="0">
                <a:solidFill>
                  <a:srgbClr val="FF0000"/>
                </a:solidFill>
              </a:rPr>
              <a:t>.</a:t>
            </a:r>
          </a:p>
          <a:p>
            <a:pPr algn="r"/>
            <a:r>
              <a:rPr lang="fa-IR" sz="3000" dirty="0" smtClean="0">
                <a:solidFill>
                  <a:srgbClr val="FF0000"/>
                </a:solidFill>
              </a:rPr>
              <a:t>نکته3: </a:t>
            </a:r>
            <a:r>
              <a:rPr lang="fa-IR" sz="3000" dirty="0" smtClean="0"/>
              <a:t>هر عدد مثبتی دو ریشه دارد که آن دو ریشه قرینه هم هستند</a:t>
            </a:r>
            <a:r>
              <a:rPr lang="fa-IR" sz="3000" dirty="0" smtClean="0">
                <a:solidFill>
                  <a:srgbClr val="FF0000"/>
                </a:solidFill>
              </a:rPr>
              <a:t>.</a:t>
            </a:r>
            <a:endParaRPr lang="fa-IR" sz="3000" dirty="0">
              <a:solidFill>
                <a:srgbClr val="FF0000"/>
              </a:solidFill>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40198" y="2585324"/>
                <a:ext cx="12151802" cy="40561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fa-IR" b="1" dirty="0" smtClean="0">
                    <a:solidFill>
                      <a:srgbClr val="FF0000"/>
                    </a:solidFill>
                    <a:cs typeface="B Zar" panose="00000400000000000000" pitchFamily="2" charset="-78"/>
                  </a:rPr>
                  <a:t>ریشه سوم:</a:t>
                </a:r>
              </a:p>
              <a:p>
                <a:pPr marL="0" indent="0" algn="r" rtl="1">
                  <a:buNone/>
                </a:pPr>
                <a:r>
                  <a:rPr lang="fa-IR" b="1" dirty="0" smtClean="0">
                    <a:solidFill>
                      <a:schemeClr val="tx1">
                        <a:lumMod val="95000"/>
                        <a:lumOff val="5000"/>
                      </a:schemeClr>
                    </a:solidFill>
                    <a:cs typeface="B Zar" panose="00000400000000000000" pitchFamily="2" charset="-78"/>
                  </a:rPr>
                  <a:t>ریشه سوم عدد </a:t>
                </a:r>
                <a14:m>
                  <m:oMath xmlns:m="http://schemas.openxmlformats.org/officeDocument/2006/math">
                    <m:r>
                      <a:rPr lang="en-US" b="1" i="1">
                        <a:solidFill>
                          <a:srgbClr val="FF0000"/>
                        </a:solidFill>
                        <a:latin typeface="Cambria Math" panose="02040503050406030204" pitchFamily="18" charset="0"/>
                        <a:cs typeface="B Zar" panose="00000400000000000000" pitchFamily="2" charset="-78"/>
                      </a:rPr>
                      <m:t>𝒂</m:t>
                    </m:r>
                  </m:oMath>
                </a14:m>
                <a:r>
                  <a:rPr lang="fa-IR" b="1" dirty="0" smtClean="0">
                    <a:solidFill>
                      <a:schemeClr val="tx1">
                        <a:lumMod val="95000"/>
                        <a:lumOff val="5000"/>
                      </a:schemeClr>
                    </a:solidFill>
                    <a:cs typeface="B Zar" panose="00000400000000000000" pitchFamily="2" charset="-78"/>
                  </a:rPr>
                  <a:t> یعنی چه عددی را 3  بار ضرب کنیم تا </a:t>
                </a:r>
                <a14:m>
                  <m:oMath xmlns:m="http://schemas.openxmlformats.org/officeDocument/2006/math">
                    <m:r>
                      <a:rPr lang="en-US" b="1" i="1">
                        <a:solidFill>
                          <a:srgbClr val="FF0000"/>
                        </a:solidFill>
                        <a:latin typeface="Cambria Math" panose="02040503050406030204" pitchFamily="18" charset="0"/>
                        <a:cs typeface="B Zar" panose="00000400000000000000" pitchFamily="2" charset="-78"/>
                      </a:rPr>
                      <m:t>𝒂</m:t>
                    </m:r>
                  </m:oMath>
                </a14:m>
                <a:r>
                  <a:rPr lang="fa-IR" b="1" dirty="0" smtClean="0">
                    <a:solidFill>
                      <a:schemeClr val="tx1">
                        <a:lumMod val="95000"/>
                        <a:lumOff val="5000"/>
                      </a:schemeClr>
                    </a:solidFill>
                    <a:cs typeface="B Zar" panose="00000400000000000000" pitchFamily="2" charset="-78"/>
                  </a:rPr>
                  <a:t> بیاید.</a:t>
                </a:r>
                <a:endParaRPr lang="fa-IR" b="1" dirty="0" smtClean="0">
                  <a:solidFill>
                    <a:srgbClr val="7030A0"/>
                  </a:solidFill>
                  <a:cs typeface="B Zar" panose="00000400000000000000" pitchFamily="2" charset="-78"/>
                </a:endParaRPr>
              </a:p>
              <a:p>
                <a:pPr marL="0" indent="0" algn="r" rtl="1">
                  <a:buFont typeface="Arial" panose="020B0604020202020204" pitchFamily="34" charset="0"/>
                  <a:buNone/>
                </a:pPr>
                <a:r>
                  <a:rPr lang="fa-IR" b="1" dirty="0" smtClean="0">
                    <a:solidFill>
                      <a:srgbClr val="7030A0"/>
                    </a:solidFill>
                    <a:cs typeface="B Zar" panose="00000400000000000000" pitchFamily="2" charset="-78"/>
                  </a:rPr>
                  <a:t>اگر </a:t>
                </a:r>
                <a14:m>
                  <m:oMath xmlns:m="http://schemas.openxmlformats.org/officeDocument/2006/math">
                    <m:r>
                      <a:rPr lang="en-US" b="1" smtClean="0">
                        <a:solidFill>
                          <a:srgbClr val="FF0000"/>
                        </a:solidFill>
                        <a:latin typeface="Cambria Math" panose="02040503050406030204" pitchFamily="18" charset="0"/>
                        <a:cs typeface="B Zar" panose="00000400000000000000" pitchFamily="2" charset="-78"/>
                      </a:rPr>
                      <m:t>𝑎</m:t>
                    </m:r>
                    <m:r>
                      <a:rPr lang="en-US" b="1">
                        <a:solidFill>
                          <a:srgbClr val="7030A0"/>
                        </a:solidFill>
                        <a:latin typeface="Cambria Math" panose="02040503050406030204" pitchFamily="18" charset="0"/>
                        <a:cs typeface="B Zar" panose="00000400000000000000" pitchFamily="2" charset="-78"/>
                      </a:rPr>
                      <m:t> </m:t>
                    </m:r>
                    <m:r>
                      <a:rPr lang="fa-IR" b="1">
                        <a:solidFill>
                          <a:srgbClr val="7030A0"/>
                        </a:solidFill>
                        <a:latin typeface="Cambria Math" panose="02040503050406030204" pitchFamily="18" charset="0"/>
                        <a:cs typeface="B Zar" panose="00000400000000000000" pitchFamily="2" charset="-78"/>
                      </a:rPr>
                      <m:t>و</m:t>
                    </m:r>
                    <m:r>
                      <a:rPr lang="fa-IR" b="1">
                        <a:solidFill>
                          <a:srgbClr val="7030A0"/>
                        </a:solidFill>
                        <a:latin typeface="Cambria Math" panose="02040503050406030204" pitchFamily="18" charset="0"/>
                        <a:cs typeface="B Zar" panose="00000400000000000000" pitchFamily="2" charset="-78"/>
                      </a:rPr>
                      <m:t> </m:t>
                    </m:r>
                    <m:r>
                      <a:rPr lang="en-US" b="1" smtClean="0">
                        <a:solidFill>
                          <a:srgbClr val="FF0000"/>
                        </a:solidFill>
                        <a:latin typeface="Cambria Math" panose="02040503050406030204" pitchFamily="18" charset="0"/>
                        <a:cs typeface="B Zar" panose="00000400000000000000" pitchFamily="2" charset="-78"/>
                      </a:rPr>
                      <m:t>𝑏</m:t>
                    </m:r>
                  </m:oMath>
                </a14:m>
                <a:r>
                  <a:rPr lang="fa-IR" b="1" dirty="0">
                    <a:solidFill>
                      <a:srgbClr val="7030A0"/>
                    </a:solidFill>
                    <a:cs typeface="B Zar" panose="00000400000000000000" pitchFamily="2" charset="-78"/>
                  </a:rPr>
                  <a:t> اعداد حقیقی باشند و </a:t>
                </a:r>
                <a14:m>
                  <m:oMath xmlns:m="http://schemas.openxmlformats.org/officeDocument/2006/math">
                    <m:r>
                      <a:rPr lang="en-US" b="1" smtClean="0">
                        <a:solidFill>
                          <a:srgbClr val="FF0000"/>
                        </a:solidFill>
                        <a:latin typeface="Cambria Math" panose="02040503050406030204" pitchFamily="18" charset="0"/>
                        <a:cs typeface="B Zar" panose="00000400000000000000" pitchFamily="2" charset="-78"/>
                      </a:rPr>
                      <m:t>𝑎</m:t>
                    </m:r>
                    <m:r>
                      <a:rPr lang="en-US" b="1" smtClean="0">
                        <a:solidFill>
                          <a:srgbClr val="FF0000"/>
                        </a:solidFill>
                        <a:latin typeface="Cambria Math" panose="02040503050406030204" pitchFamily="18" charset="0"/>
                        <a:cs typeface="B Zar" panose="00000400000000000000" pitchFamily="2" charset="-78"/>
                      </a:rPr>
                      <m:t>=</m:t>
                    </m:r>
                    <m:sSup>
                      <m:sSupPr>
                        <m:ctrlPr>
                          <a:rPr lang="en-US" b="1" i="1">
                            <a:solidFill>
                              <a:srgbClr val="FF0000"/>
                            </a:solidFill>
                            <a:latin typeface="Cambria Math" panose="02040503050406030204" pitchFamily="18" charset="0"/>
                            <a:cs typeface="B Zar" panose="00000400000000000000" pitchFamily="2" charset="-78"/>
                          </a:rPr>
                        </m:ctrlPr>
                      </m:sSupPr>
                      <m:e>
                        <m:r>
                          <a:rPr lang="en-US" b="1">
                            <a:solidFill>
                              <a:srgbClr val="FF0000"/>
                            </a:solidFill>
                            <a:latin typeface="Cambria Math" panose="02040503050406030204" pitchFamily="18" charset="0"/>
                            <a:cs typeface="B Zar" panose="00000400000000000000" pitchFamily="2" charset="-78"/>
                          </a:rPr>
                          <m:t>𝑏</m:t>
                        </m:r>
                      </m:e>
                      <m:sup>
                        <m:r>
                          <a:rPr lang="fa-IR" b="1">
                            <a:solidFill>
                              <a:srgbClr val="FF0000"/>
                            </a:solidFill>
                            <a:latin typeface="Cambria Math" panose="02040503050406030204" pitchFamily="18" charset="0"/>
                            <a:cs typeface="B Zar" panose="00000400000000000000" pitchFamily="2" charset="-78"/>
                          </a:rPr>
                          <m:t>۳</m:t>
                        </m:r>
                      </m:sup>
                    </m:sSup>
                  </m:oMath>
                </a14:m>
                <a:r>
                  <a:rPr lang="fa-IR" b="1" dirty="0">
                    <a:solidFill>
                      <a:srgbClr val="7030A0"/>
                    </a:solidFill>
                    <a:cs typeface="B Zar" panose="00000400000000000000" pitchFamily="2" charset="-78"/>
                  </a:rPr>
                  <a:t> در این صورت می گوییم: ریشه سوم </a:t>
                </a:r>
                <a14:m>
                  <m:oMath xmlns:m="http://schemas.openxmlformats.org/officeDocument/2006/math">
                    <m:r>
                      <a:rPr lang="en-US" b="1" smtClean="0">
                        <a:solidFill>
                          <a:srgbClr val="FF0000"/>
                        </a:solidFill>
                        <a:latin typeface="Cambria Math" panose="02040503050406030204" pitchFamily="18" charset="0"/>
                        <a:cs typeface="B Zar" panose="00000400000000000000" pitchFamily="2" charset="-78"/>
                      </a:rPr>
                      <m:t>𝑎</m:t>
                    </m:r>
                  </m:oMath>
                </a14:m>
                <a:r>
                  <a:rPr lang="fa-IR" b="1" dirty="0">
                    <a:solidFill>
                      <a:srgbClr val="7030A0"/>
                    </a:solidFill>
                    <a:cs typeface="B Zar" panose="00000400000000000000" pitchFamily="2" charset="-78"/>
                  </a:rPr>
                  <a:t> برابر با </a:t>
                </a:r>
                <a14:m>
                  <m:oMath xmlns:m="http://schemas.openxmlformats.org/officeDocument/2006/math">
                    <m:r>
                      <a:rPr lang="en-US" b="1" smtClean="0">
                        <a:solidFill>
                          <a:srgbClr val="FF0000"/>
                        </a:solidFill>
                        <a:latin typeface="Cambria Math" panose="02040503050406030204" pitchFamily="18" charset="0"/>
                        <a:cs typeface="B Zar" panose="00000400000000000000" pitchFamily="2" charset="-78"/>
                      </a:rPr>
                      <m:t>𝑏</m:t>
                    </m:r>
                  </m:oMath>
                </a14:m>
                <a:r>
                  <a:rPr lang="fa-IR" b="1" dirty="0">
                    <a:solidFill>
                      <a:srgbClr val="7030A0"/>
                    </a:solidFill>
                    <a:cs typeface="B Zar" panose="00000400000000000000" pitchFamily="2" charset="-78"/>
                  </a:rPr>
                  <a:t> است و می نویسیم :</a:t>
                </a:r>
                <a:endParaRPr lang="en-US" b="1" dirty="0">
                  <a:solidFill>
                    <a:srgbClr val="7030A0"/>
                  </a:solidFill>
                  <a:cs typeface="B Zar" panose="00000400000000000000" pitchFamily="2" charset="-78"/>
                </a:endParaRPr>
              </a:p>
              <a:p>
                <a:pPr marL="0" indent="0" algn="r" rtl="1">
                  <a:buFont typeface="Arial" panose="020B0604020202020204" pitchFamily="34" charset="0"/>
                  <a:buNone/>
                </a:pPr>
                <a:endParaRPr lang="fa-IR" b="1" dirty="0">
                  <a:solidFill>
                    <a:srgbClr val="7030A0"/>
                  </a:solidFill>
                  <a:cs typeface="B Zar" panose="00000400000000000000" pitchFamily="2" charset="-78"/>
                </a:endParaRPr>
              </a:p>
              <a:p>
                <a:pPr marL="0" indent="0" algn="r" rtl="1">
                  <a:buFont typeface="Arial" panose="020B0604020202020204" pitchFamily="34" charset="0"/>
                  <a:buNone/>
                </a:pPr>
                <a:r>
                  <a:rPr lang="fa-IR" b="1" dirty="0" smtClean="0">
                    <a:solidFill>
                      <a:srgbClr val="7030A0"/>
                    </a:solidFill>
                    <a:cs typeface="B Zar" panose="00000400000000000000" pitchFamily="2" charset="-78"/>
                  </a:rPr>
                  <a:t>هر عدد تنها یک ریشه سوم دارد.</a:t>
                </a:r>
              </a:p>
              <a:p>
                <a:pPr marL="0" indent="0" algn="r" rtl="1">
                  <a:buFont typeface="Arial" panose="020B0604020202020204" pitchFamily="34" charset="0"/>
                  <a:buNone/>
                </a:pPr>
                <a:r>
                  <a:rPr lang="fa-IR" b="1" dirty="0" smtClean="0">
                    <a:solidFill>
                      <a:srgbClr val="7030A0"/>
                    </a:solidFill>
                    <a:cs typeface="B Zar" panose="00000400000000000000" pitchFamily="2" charset="-78"/>
                  </a:rPr>
                  <a:t>ریشه سوم اعداد مثبت، همیشه مثبت است.</a:t>
                </a:r>
              </a:p>
              <a:p>
                <a:pPr marL="0" indent="0" algn="r" rtl="1">
                  <a:buFont typeface="Arial" panose="020B0604020202020204" pitchFamily="34" charset="0"/>
                  <a:buNone/>
                </a:pPr>
                <a:r>
                  <a:rPr lang="fa-IR" b="1" dirty="0" smtClean="0">
                    <a:solidFill>
                      <a:srgbClr val="7030A0"/>
                    </a:solidFill>
                    <a:cs typeface="B Zar" panose="00000400000000000000" pitchFamily="2" charset="-78"/>
                  </a:rPr>
                  <a:t>ریشه سوم اعداد منفی همیشه منفی است.</a:t>
                </a:r>
                <a:endParaRPr lang="fa-IR" b="1" dirty="0">
                  <a:solidFill>
                    <a:srgbClr val="7030A0"/>
                  </a:solidFill>
                  <a:cs typeface="B Zar" panose="00000400000000000000" pitchFamily="2" charset="-78"/>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0198" y="2585324"/>
                <a:ext cx="12151802" cy="4056112"/>
              </a:xfrm>
              <a:prstGeom prst="rect">
                <a:avLst/>
              </a:prstGeom>
              <a:blipFill>
                <a:blip r:embed="rId2"/>
                <a:stretch>
                  <a:fillRect l="-1305" t="-2256" r="-1004" b="-3308"/>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413757" y="4329776"/>
                <a:ext cx="1494975" cy="5672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ctrlPr>
                            <a:rPr lang="en-US" sz="2400" b="1" i="1" smtClean="0">
                              <a:latin typeface="Cambria Math" panose="02040503050406030204" pitchFamily="18" charset="0"/>
                            </a:rPr>
                          </m:ctrlPr>
                        </m:radPr>
                        <m:deg>
                          <m:r>
                            <m:rPr>
                              <m:brk m:alnAt="7"/>
                            </m:rPr>
                            <a:rPr lang="fa-IR" sz="2400" b="1" i="1" smtClean="0">
                              <a:latin typeface="Cambria Math" panose="02040503050406030204" pitchFamily="18" charset="0"/>
                            </a:rPr>
                            <m:t>۳</m:t>
                          </m:r>
                        </m:deg>
                        <m:e>
                          <m:r>
                            <a:rPr lang="en-US" sz="2400" b="1" i="1" smtClean="0">
                              <a:latin typeface="Cambria Math" panose="02040503050406030204" pitchFamily="18" charset="0"/>
                            </a:rPr>
                            <m:t>𝒂</m:t>
                          </m:r>
                        </m:e>
                      </m:rad>
                      <m:r>
                        <a:rPr lang="en-US" sz="2400" b="1" i="1" smtClean="0">
                          <a:latin typeface="Cambria Math" panose="02040503050406030204" pitchFamily="18" charset="0"/>
                        </a:rPr>
                        <m:t>=</m:t>
                      </m:r>
                      <m:r>
                        <a:rPr lang="en-US" sz="2400" b="1" i="1" smtClean="0">
                          <a:latin typeface="Cambria Math" panose="02040503050406030204" pitchFamily="18" charset="0"/>
                        </a:rPr>
                        <m:t>𝒃</m:t>
                      </m:r>
                    </m:oMath>
                  </m:oMathPara>
                </a14:m>
                <a:endParaRPr lang="en-US"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8413757" y="4329776"/>
                <a:ext cx="1494975" cy="567207"/>
              </a:xfrm>
              <a:prstGeom prst="rect">
                <a:avLst/>
              </a:prstGeom>
              <a:blipFill>
                <a:blip r:embed="rId3"/>
                <a:stretch>
                  <a:fillRect/>
                </a:stretch>
              </a:blipFill>
            </p:spPr>
            <p:txBody>
              <a:bodyPr/>
              <a:lstStyle/>
              <a:p>
                <a:r>
                  <a:rPr lang="fa-IR">
                    <a:noFill/>
                  </a:rPr>
                  <a:t> </a:t>
                </a:r>
              </a:p>
            </p:txBody>
          </p:sp>
        </mc:Fallback>
      </mc:AlternateContent>
    </p:spTree>
    <p:extLst>
      <p:ext uri="{BB962C8B-B14F-4D97-AF65-F5344CB8AC3E}">
        <p14:creationId xmlns:p14="http://schemas.microsoft.com/office/powerpoint/2010/main" val="10612401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4">
                                            <p:txEl>
                                              <p:pRg st="1" end="1"/>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p:cTn id="2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80">
                                          <p:stCondLst>
                                            <p:cond delay="0"/>
                                          </p:stCondLst>
                                        </p:cTn>
                                        <p:tgtEl>
                                          <p:spTgt spid="5"/>
                                        </p:tgtEl>
                                      </p:cBhvr>
                                    </p:animEffect>
                                    <p:anim calcmode="lin" valueType="num">
                                      <p:cBhvr>
                                        <p:cTn id="3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2" dur="26">
                                          <p:stCondLst>
                                            <p:cond delay="650"/>
                                          </p:stCondLst>
                                        </p:cTn>
                                        <p:tgtEl>
                                          <p:spTgt spid="5"/>
                                        </p:tgtEl>
                                      </p:cBhvr>
                                      <p:to x="100000" y="60000"/>
                                    </p:animScale>
                                    <p:animScale>
                                      <p:cBhvr>
                                        <p:cTn id="43" dur="166" decel="50000">
                                          <p:stCondLst>
                                            <p:cond delay="676"/>
                                          </p:stCondLst>
                                        </p:cTn>
                                        <p:tgtEl>
                                          <p:spTgt spid="5"/>
                                        </p:tgtEl>
                                      </p:cBhvr>
                                      <p:to x="100000" y="100000"/>
                                    </p:animScale>
                                    <p:animScale>
                                      <p:cBhvr>
                                        <p:cTn id="44" dur="26">
                                          <p:stCondLst>
                                            <p:cond delay="1312"/>
                                          </p:stCondLst>
                                        </p:cTn>
                                        <p:tgtEl>
                                          <p:spTgt spid="5"/>
                                        </p:tgtEl>
                                      </p:cBhvr>
                                      <p:to x="100000" y="80000"/>
                                    </p:animScale>
                                    <p:animScale>
                                      <p:cBhvr>
                                        <p:cTn id="45" dur="166" decel="50000">
                                          <p:stCondLst>
                                            <p:cond delay="1338"/>
                                          </p:stCondLst>
                                        </p:cTn>
                                        <p:tgtEl>
                                          <p:spTgt spid="5"/>
                                        </p:tgtEl>
                                      </p:cBhvr>
                                      <p:to x="100000" y="100000"/>
                                    </p:animScale>
                                    <p:animScale>
                                      <p:cBhvr>
                                        <p:cTn id="46" dur="26">
                                          <p:stCondLst>
                                            <p:cond delay="1642"/>
                                          </p:stCondLst>
                                        </p:cTn>
                                        <p:tgtEl>
                                          <p:spTgt spid="5"/>
                                        </p:tgtEl>
                                      </p:cBhvr>
                                      <p:to x="100000" y="90000"/>
                                    </p:animScale>
                                    <p:animScale>
                                      <p:cBhvr>
                                        <p:cTn id="47" dur="166" decel="50000">
                                          <p:stCondLst>
                                            <p:cond delay="1668"/>
                                          </p:stCondLst>
                                        </p:cTn>
                                        <p:tgtEl>
                                          <p:spTgt spid="5"/>
                                        </p:tgtEl>
                                      </p:cBhvr>
                                      <p:to x="100000" y="100000"/>
                                    </p:animScale>
                                    <p:animScale>
                                      <p:cBhvr>
                                        <p:cTn id="48" dur="26">
                                          <p:stCondLst>
                                            <p:cond delay="1808"/>
                                          </p:stCondLst>
                                        </p:cTn>
                                        <p:tgtEl>
                                          <p:spTgt spid="5"/>
                                        </p:tgtEl>
                                      </p:cBhvr>
                                      <p:to x="100000" y="95000"/>
                                    </p:animScale>
                                    <p:animScale>
                                      <p:cBhvr>
                                        <p:cTn id="49" dur="166" decel="50000">
                                          <p:stCondLst>
                                            <p:cond delay="1834"/>
                                          </p:stCondLst>
                                        </p:cTn>
                                        <p:tgtEl>
                                          <p:spTgt spid="5"/>
                                        </p:tgtEl>
                                      </p:cBhvr>
                                      <p:to x="100000" y="100000"/>
                                    </p:animScale>
                                  </p:childTnLst>
                                </p:cTn>
                              </p:par>
                              <p:par>
                                <p:cTn id="50" presetID="26"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80">
                                          <p:stCondLst>
                                            <p:cond delay="0"/>
                                          </p:stCondLst>
                                        </p:cTn>
                                        <p:tgtEl>
                                          <p:spTgt spid="6"/>
                                        </p:tgtEl>
                                      </p:cBhvr>
                                    </p:animEffect>
                                    <p:anim calcmode="lin" valueType="num">
                                      <p:cBhvr>
                                        <p:cTn id="5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8" dur="26">
                                          <p:stCondLst>
                                            <p:cond delay="650"/>
                                          </p:stCondLst>
                                        </p:cTn>
                                        <p:tgtEl>
                                          <p:spTgt spid="6"/>
                                        </p:tgtEl>
                                      </p:cBhvr>
                                      <p:to x="100000" y="60000"/>
                                    </p:animScale>
                                    <p:animScale>
                                      <p:cBhvr>
                                        <p:cTn id="59" dur="166" decel="50000">
                                          <p:stCondLst>
                                            <p:cond delay="676"/>
                                          </p:stCondLst>
                                        </p:cTn>
                                        <p:tgtEl>
                                          <p:spTgt spid="6"/>
                                        </p:tgtEl>
                                      </p:cBhvr>
                                      <p:to x="100000" y="100000"/>
                                    </p:animScale>
                                    <p:animScale>
                                      <p:cBhvr>
                                        <p:cTn id="60" dur="26">
                                          <p:stCondLst>
                                            <p:cond delay="1312"/>
                                          </p:stCondLst>
                                        </p:cTn>
                                        <p:tgtEl>
                                          <p:spTgt spid="6"/>
                                        </p:tgtEl>
                                      </p:cBhvr>
                                      <p:to x="100000" y="80000"/>
                                    </p:animScale>
                                    <p:animScale>
                                      <p:cBhvr>
                                        <p:cTn id="61" dur="166" decel="50000">
                                          <p:stCondLst>
                                            <p:cond delay="1338"/>
                                          </p:stCondLst>
                                        </p:cTn>
                                        <p:tgtEl>
                                          <p:spTgt spid="6"/>
                                        </p:tgtEl>
                                      </p:cBhvr>
                                      <p:to x="100000" y="100000"/>
                                    </p:animScale>
                                    <p:animScale>
                                      <p:cBhvr>
                                        <p:cTn id="62" dur="26">
                                          <p:stCondLst>
                                            <p:cond delay="1642"/>
                                          </p:stCondLst>
                                        </p:cTn>
                                        <p:tgtEl>
                                          <p:spTgt spid="6"/>
                                        </p:tgtEl>
                                      </p:cBhvr>
                                      <p:to x="100000" y="90000"/>
                                    </p:animScale>
                                    <p:animScale>
                                      <p:cBhvr>
                                        <p:cTn id="63" dur="166" decel="50000">
                                          <p:stCondLst>
                                            <p:cond delay="1668"/>
                                          </p:stCondLst>
                                        </p:cTn>
                                        <p:tgtEl>
                                          <p:spTgt spid="6"/>
                                        </p:tgtEl>
                                      </p:cBhvr>
                                      <p:to x="100000" y="100000"/>
                                    </p:animScale>
                                    <p:animScale>
                                      <p:cBhvr>
                                        <p:cTn id="64" dur="26">
                                          <p:stCondLst>
                                            <p:cond delay="1808"/>
                                          </p:stCondLst>
                                        </p:cTn>
                                        <p:tgtEl>
                                          <p:spTgt spid="6"/>
                                        </p:tgtEl>
                                      </p:cBhvr>
                                      <p:to x="100000" y="95000"/>
                                    </p:animScale>
                                    <p:animScale>
                                      <p:cBhvr>
                                        <p:cTn id="6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477328"/>
          </a:xfrm>
          <a:prstGeom prst="rect">
            <a:avLst/>
          </a:prstGeom>
          <a:noFill/>
        </p:spPr>
        <p:txBody>
          <a:bodyPr wrap="square" rtlCol="1">
            <a:spAutoFit/>
          </a:bodyPr>
          <a:lstStyle/>
          <a:p>
            <a:pPr algn="r"/>
            <a:r>
              <a:rPr lang="fa-IR" sz="3000" dirty="0" smtClean="0">
                <a:solidFill>
                  <a:srgbClr val="FF0000"/>
                </a:solidFill>
              </a:rPr>
              <a:t>جمع وتفریق رادیکالی:</a:t>
            </a:r>
            <a:r>
              <a:rPr lang="fa-IR" sz="3000" dirty="0" smtClean="0"/>
              <a:t>در جمع و تفریق رادیکال ها باید فرجه ها واعداد داخل رادیکال  برابر باشد و مانند عبارت جبری عمل می کنیم وفقط ضریب آنها را جمع می کنیم</a:t>
            </a:r>
            <a:r>
              <a:rPr lang="fa-IR" sz="3000" dirty="0" smtClean="0">
                <a:solidFill>
                  <a:srgbClr val="FF0000"/>
                </a:solidFill>
              </a:rPr>
              <a:t>.</a:t>
            </a:r>
          </a:p>
          <a:p>
            <a:pPr algn="r"/>
            <a:r>
              <a:rPr lang="fa-IR" sz="3000" dirty="0" smtClean="0">
                <a:solidFill>
                  <a:srgbClr val="FF0000"/>
                </a:solidFill>
              </a:rPr>
              <a:t>سوا ل)</a:t>
            </a:r>
            <a:r>
              <a:rPr lang="fa-IR" sz="3000" dirty="0" smtClean="0"/>
              <a:t>حاصل هر کدام از عبارت های زیر را بیابید</a:t>
            </a:r>
            <a:r>
              <a:rPr lang="fa-IR" sz="3000" dirty="0" smtClean="0">
                <a:solidFill>
                  <a:srgbClr val="FF0000"/>
                </a:solidFill>
              </a:rPr>
              <a:t>.</a:t>
            </a:r>
            <a:endParaRPr lang="fa-IR" sz="3000" dirty="0">
              <a:solidFill>
                <a:srgbClr val="FF0000"/>
              </a:solidFill>
            </a:endParaRPr>
          </a:p>
        </p:txBody>
      </p:sp>
      <mc:AlternateContent xmlns:mc="http://schemas.openxmlformats.org/markup-compatibility/2006" xmlns:a14="http://schemas.microsoft.com/office/drawing/2010/main">
        <mc:Choice Requires="a14">
          <p:sp>
            <p:nvSpPr>
              <p:cNvPr id="4" name="Rectangle 3"/>
              <p:cNvSpPr/>
              <p:nvPr/>
            </p:nvSpPr>
            <p:spPr>
              <a:xfrm>
                <a:off x="0" y="2284588"/>
                <a:ext cx="3585029" cy="608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fa-IR" sz="3000" i="1" smtClean="0">
                              <a:solidFill>
                                <a:srgbClr val="FF0000"/>
                              </a:solidFill>
                              <a:latin typeface="Cambria Math" panose="02040503050406030204" pitchFamily="18" charset="0"/>
                            </a:rPr>
                          </m:ctrlPr>
                        </m:radPr>
                        <m:deg/>
                        <m:e>
                          <m:r>
                            <a:rPr lang="fa-IR" sz="3000">
                              <a:solidFill>
                                <a:srgbClr val="FF0000"/>
                              </a:solidFill>
                              <a:latin typeface="Cambria Math" panose="02040503050406030204" pitchFamily="18" charset="0"/>
                            </a:rPr>
                            <m:t>72</m:t>
                          </m:r>
                        </m:e>
                      </m:rad>
                      <m:r>
                        <a:rPr lang="fa-IR" sz="3000" i="0">
                          <a:solidFill>
                            <a:srgbClr val="FF0000"/>
                          </a:solidFill>
                          <a:latin typeface="Cambria Math" panose="02040503050406030204" pitchFamily="18" charset="0"/>
                        </a:rPr>
                        <m:t>−</m:t>
                      </m:r>
                      <m:rad>
                        <m:radPr>
                          <m:degHide m:val="on"/>
                          <m:ctrlPr>
                            <a:rPr lang="fa-IR" sz="3000" i="1">
                              <a:solidFill>
                                <a:srgbClr val="FF0000"/>
                              </a:solidFill>
                              <a:latin typeface="Cambria Math" panose="02040503050406030204" pitchFamily="18" charset="0"/>
                            </a:rPr>
                          </m:ctrlPr>
                        </m:radPr>
                        <m:deg/>
                        <m:e>
                          <m:r>
                            <a:rPr lang="fa-IR" sz="3000" i="0">
                              <a:solidFill>
                                <a:srgbClr val="FF0000"/>
                              </a:solidFill>
                              <a:latin typeface="Cambria Math" panose="02040503050406030204" pitchFamily="18" charset="0"/>
                            </a:rPr>
                            <m:t>32</m:t>
                          </m:r>
                        </m:e>
                      </m:rad>
                      <m:r>
                        <a:rPr lang="fa-IR" sz="3000" i="0">
                          <a:solidFill>
                            <a:srgbClr val="FF0000"/>
                          </a:solidFill>
                          <a:latin typeface="Cambria Math" panose="02040503050406030204" pitchFamily="18" charset="0"/>
                        </a:rPr>
                        <m:t>+</m:t>
                      </m:r>
                      <m:rad>
                        <m:radPr>
                          <m:degHide m:val="on"/>
                          <m:ctrlPr>
                            <a:rPr lang="fa-IR" sz="3000" i="1">
                              <a:solidFill>
                                <a:srgbClr val="FF0000"/>
                              </a:solidFill>
                              <a:latin typeface="Cambria Math" panose="02040503050406030204" pitchFamily="18" charset="0"/>
                            </a:rPr>
                          </m:ctrlPr>
                        </m:radPr>
                        <m:deg/>
                        <m:e>
                          <m:r>
                            <a:rPr lang="fa-IR" sz="3000" i="0">
                              <a:solidFill>
                                <a:srgbClr val="FF0000"/>
                              </a:solidFill>
                              <a:latin typeface="Cambria Math" panose="02040503050406030204" pitchFamily="18" charset="0"/>
                            </a:rPr>
                            <m:t>18</m:t>
                          </m:r>
                        </m:e>
                      </m:rad>
                      <m:r>
                        <a:rPr lang="fa-IR" sz="3000" i="0">
                          <a:solidFill>
                            <a:srgbClr val="FF0000"/>
                          </a:solidFill>
                          <a:latin typeface="Cambria Math" panose="02040503050406030204" pitchFamily="18" charset="0"/>
                        </a:rPr>
                        <m:t>=</m:t>
                      </m:r>
                    </m:oMath>
                  </m:oMathPara>
                </a14:m>
                <a:endParaRPr lang="fa-IR" sz="3000" dirty="0">
                  <a:solidFill>
                    <a:srgbClr val="FF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0" y="2284588"/>
                <a:ext cx="3585029" cy="608436"/>
              </a:xfrm>
              <a:prstGeom prst="rect">
                <a:avLst/>
              </a:prstGeom>
              <a:blipFill>
                <a:blip r:embed="rId2"/>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0" y="3408521"/>
                <a:ext cx="3483429" cy="509820"/>
              </a:xfrm>
              <a:prstGeom prst="rect">
                <a:avLst/>
              </a:prstGeom>
              <a:noFill/>
            </p:spPr>
            <p:txBody>
              <a:bodyPr wrap="square" lIns="0" tIns="0" rIns="0" bIns="0" rtlCol="1">
                <a:spAutoFit/>
              </a:bodyPr>
              <a:lstStyle/>
              <a:p>
                <a14:m>
                  <m:oMath xmlns:m="http://schemas.openxmlformats.org/officeDocument/2006/math">
                    <m:r>
                      <a:rPr lang="en-NZ" sz="3000" b="0" i="0" smtClean="0">
                        <a:solidFill>
                          <a:srgbClr val="FF0000"/>
                        </a:solidFill>
                        <a:latin typeface="Cambria Math" panose="02040503050406030204" pitchFamily="18" charset="0"/>
                      </a:rPr>
                      <m:t> </m:t>
                    </m:r>
                    <m:rad>
                      <m:radPr>
                        <m:degHide m:val="on"/>
                        <m:ctrlPr>
                          <a:rPr lang="fa-IR" sz="3000" i="1" smtClean="0">
                            <a:solidFill>
                              <a:srgbClr val="FF0000"/>
                            </a:solidFill>
                            <a:latin typeface="Cambria Math" panose="02040503050406030204" pitchFamily="18" charset="0"/>
                          </a:rPr>
                        </m:ctrlPr>
                      </m:radPr>
                      <m:deg/>
                      <m:e>
                        <m:r>
                          <a:rPr lang="fa-IR" sz="3000" b="0" i="0" smtClean="0">
                            <a:solidFill>
                              <a:srgbClr val="FF0000"/>
                            </a:solidFill>
                            <a:latin typeface="Cambria Math" panose="02040503050406030204" pitchFamily="18" charset="0"/>
                          </a:rPr>
                          <m:t>50</m:t>
                        </m:r>
                      </m:e>
                    </m:rad>
                    <m:r>
                      <a:rPr lang="fa-IR" sz="3000" b="0" i="1" smtClean="0">
                        <a:solidFill>
                          <a:srgbClr val="FF0000"/>
                        </a:solidFill>
                        <a:latin typeface="Cambria Math" panose="02040503050406030204" pitchFamily="18" charset="0"/>
                      </a:rPr>
                      <m:t>+</m:t>
                    </m:r>
                    <m:rad>
                      <m:radPr>
                        <m:ctrlPr>
                          <a:rPr lang="fa-IR" sz="3000" i="1">
                            <a:solidFill>
                              <a:srgbClr val="FF0000"/>
                            </a:solidFill>
                            <a:latin typeface="Cambria Math" panose="02040503050406030204" pitchFamily="18" charset="0"/>
                          </a:rPr>
                        </m:ctrlPr>
                      </m:radPr>
                      <m:deg>
                        <m:r>
                          <a:rPr lang="fa-IR" sz="3000" i="0">
                            <a:solidFill>
                              <a:srgbClr val="FF0000"/>
                            </a:solidFill>
                            <a:latin typeface="Cambria Math" panose="02040503050406030204" pitchFamily="18" charset="0"/>
                          </a:rPr>
                          <m:t>3</m:t>
                        </m:r>
                      </m:deg>
                      <m:e>
                        <m:r>
                          <a:rPr lang="fa-IR" sz="3000" b="0" i="0" smtClean="0">
                            <a:solidFill>
                              <a:srgbClr val="FF0000"/>
                            </a:solidFill>
                            <a:latin typeface="Cambria Math" panose="02040503050406030204" pitchFamily="18" charset="0"/>
                          </a:rPr>
                          <m:t>24</m:t>
                        </m:r>
                      </m:e>
                    </m:rad>
                    <m:r>
                      <a:rPr lang="en-NZ" sz="3000" b="0" i="0" smtClean="0">
                        <a:solidFill>
                          <a:srgbClr val="FF0000"/>
                        </a:solidFill>
                        <a:latin typeface="Cambria Math" panose="02040503050406030204" pitchFamily="18" charset="0"/>
                      </a:rPr>
                      <m:t>+</m:t>
                    </m:r>
                    <m:rad>
                      <m:radPr>
                        <m:ctrlPr>
                          <a:rPr lang="fa-IR" sz="3000" i="1">
                            <a:solidFill>
                              <a:srgbClr val="FF0000"/>
                            </a:solidFill>
                            <a:latin typeface="Cambria Math" panose="02040503050406030204" pitchFamily="18" charset="0"/>
                          </a:rPr>
                        </m:ctrlPr>
                      </m:radPr>
                      <m:deg>
                        <m:r>
                          <a:rPr lang="fa-IR" sz="3000">
                            <a:solidFill>
                              <a:srgbClr val="FF0000"/>
                            </a:solidFill>
                            <a:latin typeface="Cambria Math" panose="02040503050406030204" pitchFamily="18" charset="0"/>
                          </a:rPr>
                          <m:t>3</m:t>
                        </m:r>
                      </m:deg>
                      <m:e>
                        <m:r>
                          <a:rPr lang="fa-IR" sz="3000" b="0" i="0" smtClean="0">
                            <a:solidFill>
                              <a:srgbClr val="FF0000"/>
                            </a:solidFill>
                            <a:latin typeface="Cambria Math" panose="02040503050406030204" pitchFamily="18" charset="0"/>
                          </a:rPr>
                          <m:t>81</m:t>
                        </m:r>
                      </m:e>
                    </m:rad>
                  </m:oMath>
                </a14:m>
                <a:r>
                  <a:rPr lang="fa-IR" sz="3000" dirty="0" smtClean="0">
                    <a:solidFill>
                      <a:srgbClr val="FF0000"/>
                    </a:solidFill>
                  </a:rPr>
                  <a:t>=</a:t>
                </a:r>
                <a:endParaRPr lang="fa-IR" sz="30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0" y="3408521"/>
                <a:ext cx="3483429" cy="509820"/>
              </a:xfrm>
              <a:prstGeom prst="rect">
                <a:avLst/>
              </a:prstGeom>
              <a:blipFill>
                <a:blip r:embed="rId3"/>
                <a:stretch>
                  <a:fillRect t="-14286" r="-1751" b="-45238"/>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0" y="4433838"/>
                <a:ext cx="3077029" cy="608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fa-IR" sz="3000" i="1" smtClean="0">
                              <a:solidFill>
                                <a:srgbClr val="FF0000"/>
                              </a:solidFill>
                              <a:latin typeface="Cambria Math" panose="02040503050406030204" pitchFamily="18" charset="0"/>
                            </a:rPr>
                          </m:ctrlPr>
                        </m:radPr>
                        <m:deg/>
                        <m:e>
                          <m:r>
                            <a:rPr lang="fa-IR" sz="3000" b="0" i="0" smtClean="0">
                              <a:solidFill>
                                <a:srgbClr val="FF0000"/>
                              </a:solidFill>
                              <a:latin typeface="Cambria Math" panose="02040503050406030204" pitchFamily="18" charset="0"/>
                            </a:rPr>
                            <m:t>48</m:t>
                          </m:r>
                        </m:e>
                      </m:rad>
                      <m:r>
                        <a:rPr lang="fa-IR" sz="3000" b="0" i="0" smtClean="0">
                          <a:solidFill>
                            <a:srgbClr val="FF0000"/>
                          </a:solidFill>
                          <a:latin typeface="Cambria Math" panose="02040503050406030204" pitchFamily="18" charset="0"/>
                        </a:rPr>
                        <m:t>(</m:t>
                      </m:r>
                      <m:rad>
                        <m:radPr>
                          <m:degHide m:val="on"/>
                          <m:ctrlPr>
                            <a:rPr lang="fa-IR" sz="3000" i="1">
                              <a:solidFill>
                                <a:srgbClr val="FF0000"/>
                              </a:solidFill>
                              <a:latin typeface="Cambria Math" panose="02040503050406030204" pitchFamily="18" charset="0"/>
                            </a:rPr>
                          </m:ctrlPr>
                        </m:radPr>
                        <m:deg/>
                        <m:e>
                          <m:r>
                            <a:rPr lang="fa-IR" sz="3000" i="0">
                              <a:solidFill>
                                <a:srgbClr val="FF0000"/>
                              </a:solidFill>
                              <a:latin typeface="Cambria Math" panose="02040503050406030204" pitchFamily="18" charset="0"/>
                            </a:rPr>
                            <m:t>3</m:t>
                          </m:r>
                        </m:e>
                      </m:rad>
                      <m:r>
                        <a:rPr lang="fa-IR" sz="3000" i="0">
                          <a:solidFill>
                            <a:srgbClr val="FF0000"/>
                          </a:solidFill>
                          <a:latin typeface="Cambria Math" panose="02040503050406030204" pitchFamily="18" charset="0"/>
                        </a:rPr>
                        <m:t>+</m:t>
                      </m:r>
                      <m:rad>
                        <m:radPr>
                          <m:degHide m:val="on"/>
                          <m:ctrlPr>
                            <a:rPr lang="fa-IR" sz="3000" i="1">
                              <a:solidFill>
                                <a:srgbClr val="FF0000"/>
                              </a:solidFill>
                              <a:latin typeface="Cambria Math" panose="02040503050406030204" pitchFamily="18" charset="0"/>
                            </a:rPr>
                          </m:ctrlPr>
                        </m:radPr>
                        <m:deg/>
                        <m:e>
                          <m:r>
                            <a:rPr lang="fa-IR" sz="3000" b="0" i="0" smtClean="0">
                              <a:solidFill>
                                <a:srgbClr val="FF0000"/>
                              </a:solidFill>
                              <a:latin typeface="Cambria Math" panose="02040503050406030204" pitchFamily="18" charset="0"/>
                            </a:rPr>
                            <m:t>2</m:t>
                          </m:r>
                        </m:e>
                      </m:rad>
                      <m:r>
                        <a:rPr lang="fa-IR" sz="3000" b="0" i="0" smtClean="0">
                          <a:solidFill>
                            <a:srgbClr val="FF0000"/>
                          </a:solidFill>
                          <a:latin typeface="Cambria Math" panose="02040503050406030204" pitchFamily="18" charset="0"/>
                        </a:rPr>
                        <m:t>)</m:t>
                      </m:r>
                      <m:r>
                        <a:rPr lang="fa-IR" sz="3000" i="0">
                          <a:solidFill>
                            <a:srgbClr val="FF0000"/>
                          </a:solidFill>
                          <a:latin typeface="Cambria Math" panose="02040503050406030204" pitchFamily="18" charset="0"/>
                        </a:rPr>
                        <m:t>=</m:t>
                      </m:r>
                    </m:oMath>
                  </m:oMathPara>
                </a14:m>
                <a:endParaRPr lang="fa-IR" sz="3000" dirty="0">
                  <a:solidFill>
                    <a:srgbClr val="FF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0" y="4433838"/>
                <a:ext cx="3077029" cy="608436"/>
              </a:xfrm>
              <a:prstGeom prst="rect">
                <a:avLst/>
              </a:prstGeom>
              <a:blipFill>
                <a:blip r:embed="rId4"/>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 y="5557771"/>
                <a:ext cx="4789715" cy="6454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fa-IR" sz="3000" b="0" i="1" smtClean="0">
                              <a:solidFill>
                                <a:srgbClr val="FF0000"/>
                              </a:solidFill>
                              <a:latin typeface="Cambria Math" panose="02040503050406030204" pitchFamily="18" charset="0"/>
                            </a:rPr>
                          </m:ctrlPr>
                        </m:dPr>
                        <m:e>
                          <m:rad>
                            <m:radPr>
                              <m:degHide m:val="on"/>
                              <m:ctrlPr>
                                <a:rPr lang="fa-IR" sz="3000" i="1" smtClean="0">
                                  <a:solidFill>
                                    <a:srgbClr val="FF0000"/>
                                  </a:solidFill>
                                  <a:latin typeface="Cambria Math" panose="02040503050406030204" pitchFamily="18" charset="0"/>
                                </a:rPr>
                              </m:ctrlPr>
                            </m:radPr>
                            <m:deg/>
                            <m:e>
                              <m:r>
                                <a:rPr lang="fa-IR" sz="3000" b="0" i="0" smtClean="0">
                                  <a:solidFill>
                                    <a:srgbClr val="FF0000"/>
                                  </a:solidFill>
                                  <a:latin typeface="Cambria Math" panose="02040503050406030204" pitchFamily="18" charset="0"/>
                                </a:rPr>
                                <m:t>1</m:t>
                              </m:r>
                              <m:r>
                                <a:rPr lang="fa-IR" sz="3000">
                                  <a:solidFill>
                                    <a:srgbClr val="FF0000"/>
                                  </a:solidFill>
                                  <a:latin typeface="Cambria Math" panose="02040503050406030204" pitchFamily="18" charset="0"/>
                                </a:rPr>
                                <m:t>2</m:t>
                              </m:r>
                            </m:e>
                          </m:rad>
                          <m:r>
                            <a:rPr lang="fa-IR" sz="3000" b="0" i="0" smtClean="0">
                              <a:solidFill>
                                <a:srgbClr val="FF0000"/>
                              </a:solidFill>
                              <a:latin typeface="Cambria Math" panose="02040503050406030204" pitchFamily="18" charset="0"/>
                            </a:rPr>
                            <m:t>+</m:t>
                          </m:r>
                          <m:rad>
                            <m:radPr>
                              <m:degHide m:val="on"/>
                              <m:ctrlPr>
                                <a:rPr lang="fa-IR" sz="3000" i="1">
                                  <a:solidFill>
                                    <a:srgbClr val="FF0000"/>
                                  </a:solidFill>
                                  <a:latin typeface="Cambria Math" panose="02040503050406030204" pitchFamily="18" charset="0"/>
                                </a:rPr>
                              </m:ctrlPr>
                            </m:radPr>
                            <m:deg/>
                            <m:e>
                              <m:r>
                                <a:rPr lang="fa-IR" sz="3000" b="0" i="0" smtClean="0">
                                  <a:solidFill>
                                    <a:srgbClr val="FF0000"/>
                                  </a:solidFill>
                                  <a:latin typeface="Cambria Math" panose="02040503050406030204" pitchFamily="18" charset="0"/>
                                </a:rPr>
                                <m:t>27</m:t>
                              </m:r>
                            </m:e>
                          </m:rad>
                          <m:r>
                            <a:rPr lang="fa-IR" sz="3000" b="0" i="0" smtClean="0">
                              <a:solidFill>
                                <a:srgbClr val="FF0000"/>
                              </a:solidFill>
                              <a:latin typeface="Cambria Math" panose="02040503050406030204" pitchFamily="18" charset="0"/>
                            </a:rPr>
                            <m:t>−</m:t>
                          </m:r>
                          <m:rad>
                            <m:radPr>
                              <m:degHide m:val="on"/>
                              <m:ctrlPr>
                                <a:rPr lang="fa-IR" sz="3000" i="1">
                                  <a:solidFill>
                                    <a:srgbClr val="FF0000"/>
                                  </a:solidFill>
                                  <a:latin typeface="Cambria Math" panose="02040503050406030204" pitchFamily="18" charset="0"/>
                                </a:rPr>
                              </m:ctrlPr>
                            </m:radPr>
                            <m:deg/>
                            <m:e>
                              <m:r>
                                <a:rPr lang="fa-IR" sz="3000" b="0" i="0" smtClean="0">
                                  <a:solidFill>
                                    <a:srgbClr val="FF0000"/>
                                  </a:solidFill>
                                  <a:latin typeface="Cambria Math" panose="02040503050406030204" pitchFamily="18" charset="0"/>
                                </a:rPr>
                                <m:t>4</m:t>
                              </m:r>
                              <m:r>
                                <a:rPr lang="fa-IR" sz="3000" i="0">
                                  <a:solidFill>
                                    <a:srgbClr val="FF0000"/>
                                  </a:solidFill>
                                  <a:latin typeface="Cambria Math" panose="02040503050406030204" pitchFamily="18" charset="0"/>
                                </a:rPr>
                                <m:t>8</m:t>
                              </m:r>
                            </m:e>
                          </m:rad>
                        </m:e>
                      </m:d>
                      <m:r>
                        <a:rPr lang="fa-IR" sz="3000" b="0" i="0" smtClean="0">
                          <a:solidFill>
                            <a:srgbClr val="FF0000"/>
                          </a:solidFill>
                          <a:latin typeface="Cambria Math" panose="02040503050406030204" pitchFamily="18" charset="0"/>
                        </a:rPr>
                        <m:t>÷</m:t>
                      </m:r>
                      <m:rad>
                        <m:radPr>
                          <m:degHide m:val="on"/>
                          <m:ctrlPr>
                            <a:rPr lang="fa-IR" sz="3000" i="1">
                              <a:solidFill>
                                <a:srgbClr val="FF0000"/>
                              </a:solidFill>
                              <a:latin typeface="Cambria Math" panose="02040503050406030204" pitchFamily="18" charset="0"/>
                            </a:rPr>
                          </m:ctrlPr>
                        </m:radPr>
                        <m:deg/>
                        <m:e>
                          <m:r>
                            <a:rPr lang="fa-IR" sz="3000" b="0" i="0" smtClean="0">
                              <a:solidFill>
                                <a:srgbClr val="FF0000"/>
                              </a:solidFill>
                              <a:latin typeface="Cambria Math" panose="02040503050406030204" pitchFamily="18" charset="0"/>
                            </a:rPr>
                            <m:t>3</m:t>
                          </m:r>
                        </m:e>
                      </m:rad>
                      <m:r>
                        <a:rPr lang="fa-IR" sz="3000" i="0">
                          <a:solidFill>
                            <a:srgbClr val="FF0000"/>
                          </a:solidFill>
                          <a:latin typeface="Cambria Math" panose="02040503050406030204" pitchFamily="18" charset="0"/>
                        </a:rPr>
                        <m:t>=</m:t>
                      </m:r>
                    </m:oMath>
                  </m:oMathPara>
                </a14:m>
                <a:endParaRPr lang="fa-IR" sz="3000" dirty="0">
                  <a:solidFill>
                    <a:srgbClr val="FF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 y="5557771"/>
                <a:ext cx="4789715" cy="645433"/>
              </a:xfrm>
              <a:prstGeom prst="rect">
                <a:avLst/>
              </a:prstGeom>
              <a:blipFill>
                <a:blip r:embed="rId5"/>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83429" y="2284588"/>
                <a:ext cx="4325257" cy="599010"/>
              </a:xfrm>
              <a:prstGeom prst="rect">
                <a:avLst/>
              </a:prstGeom>
            </p:spPr>
            <p:txBody>
              <a:bodyPr wrap="square">
                <a:spAutoFit/>
              </a:bodyPr>
              <a:lstStyle/>
              <a:p>
                <a:r>
                  <a:rPr lang="en-NZ" sz="3000" dirty="0" smtClean="0">
                    <a:solidFill>
                      <a:schemeClr val="bg2">
                        <a:lumMod val="10000"/>
                      </a:schemeClr>
                    </a:solidFill>
                  </a:rPr>
                  <a:t>6</a:t>
                </a:r>
                <a14:m>
                  <m:oMath xmlns:m="http://schemas.openxmlformats.org/officeDocument/2006/math">
                    <m:rad>
                      <m:radPr>
                        <m:degHide m:val="on"/>
                        <m:ctrlPr>
                          <a:rPr lang="fa-IR" sz="3000" i="1" smtClean="0">
                            <a:solidFill>
                              <a:schemeClr val="bg2">
                                <a:lumMod val="10000"/>
                              </a:schemeClr>
                            </a:solidFill>
                            <a:latin typeface="Cambria Math" panose="02040503050406030204" pitchFamily="18" charset="0"/>
                          </a:rPr>
                        </m:ctrlPr>
                      </m:radPr>
                      <m:deg/>
                      <m:e>
                        <m:r>
                          <a:rPr lang="fa-IR" sz="3000">
                            <a:solidFill>
                              <a:schemeClr val="bg2">
                                <a:lumMod val="10000"/>
                              </a:schemeClr>
                            </a:solidFill>
                            <a:latin typeface="Cambria Math" panose="02040503050406030204" pitchFamily="18" charset="0"/>
                          </a:rPr>
                          <m:t>2</m:t>
                        </m:r>
                      </m:e>
                    </m:rad>
                    <m:r>
                      <a:rPr lang="fa-IR" sz="3000" i="0">
                        <a:solidFill>
                          <a:schemeClr val="bg2">
                            <a:lumMod val="10000"/>
                          </a:schemeClr>
                        </a:solidFill>
                        <a:latin typeface="Cambria Math" panose="02040503050406030204" pitchFamily="18" charset="0"/>
                      </a:rPr>
                      <m:t>−</m:t>
                    </m:r>
                    <m:r>
                      <a:rPr lang="fa-IR" sz="3000" b="0" i="1" smtClean="0">
                        <a:solidFill>
                          <a:schemeClr val="bg2">
                            <a:lumMod val="10000"/>
                          </a:schemeClr>
                        </a:solidFill>
                        <a:latin typeface="Cambria Math" panose="02040503050406030204" pitchFamily="18" charset="0"/>
                      </a:rPr>
                      <m:t>4</m:t>
                    </m:r>
                    <m:rad>
                      <m:radPr>
                        <m:degHide m:val="on"/>
                        <m:ctrlPr>
                          <a:rPr lang="fa-IR" sz="3000" i="1">
                            <a:solidFill>
                              <a:schemeClr val="bg2">
                                <a:lumMod val="10000"/>
                              </a:schemeClr>
                            </a:solidFill>
                            <a:latin typeface="Cambria Math" panose="02040503050406030204" pitchFamily="18" charset="0"/>
                          </a:rPr>
                        </m:ctrlPr>
                      </m:radPr>
                      <m:deg/>
                      <m:e>
                        <m:r>
                          <a:rPr lang="fa-IR" sz="3000" i="0">
                            <a:solidFill>
                              <a:schemeClr val="bg2">
                                <a:lumMod val="10000"/>
                              </a:schemeClr>
                            </a:solidFill>
                            <a:latin typeface="Cambria Math" panose="02040503050406030204" pitchFamily="18" charset="0"/>
                          </a:rPr>
                          <m:t>2</m:t>
                        </m:r>
                      </m:e>
                    </m:rad>
                    <m:r>
                      <a:rPr lang="fa-IR" sz="3000" i="0">
                        <a:solidFill>
                          <a:schemeClr val="bg2">
                            <a:lumMod val="10000"/>
                          </a:schemeClr>
                        </a:solidFill>
                        <a:latin typeface="Cambria Math" panose="02040503050406030204" pitchFamily="18" charset="0"/>
                      </a:rPr>
                      <m:t>+</m:t>
                    </m:r>
                    <m:r>
                      <a:rPr lang="fa-IR" sz="3000" b="0" i="0" smtClean="0">
                        <a:solidFill>
                          <a:schemeClr val="bg2">
                            <a:lumMod val="10000"/>
                          </a:schemeClr>
                        </a:solidFill>
                        <a:latin typeface="Cambria Math" panose="02040503050406030204" pitchFamily="18" charset="0"/>
                      </a:rPr>
                      <m:t>3</m:t>
                    </m:r>
                    <m:rad>
                      <m:radPr>
                        <m:degHide m:val="on"/>
                        <m:ctrlPr>
                          <a:rPr lang="fa-IR" sz="3000" i="1">
                            <a:solidFill>
                              <a:schemeClr val="bg2">
                                <a:lumMod val="10000"/>
                              </a:schemeClr>
                            </a:solidFill>
                            <a:latin typeface="Cambria Math" panose="02040503050406030204" pitchFamily="18" charset="0"/>
                          </a:rPr>
                        </m:ctrlPr>
                      </m:radPr>
                      <m:deg/>
                      <m:e>
                        <m:r>
                          <a:rPr lang="fa-IR" sz="3000" b="0" i="0" smtClean="0">
                            <a:solidFill>
                              <a:schemeClr val="bg2">
                                <a:lumMod val="10000"/>
                              </a:schemeClr>
                            </a:solidFill>
                            <a:latin typeface="Cambria Math" panose="02040503050406030204" pitchFamily="18" charset="0"/>
                          </a:rPr>
                          <m:t>2</m:t>
                        </m:r>
                      </m:e>
                    </m:rad>
                    <m:r>
                      <a:rPr lang="fa-IR" sz="3000" i="0">
                        <a:solidFill>
                          <a:schemeClr val="bg2">
                            <a:lumMod val="10000"/>
                          </a:schemeClr>
                        </a:solidFill>
                        <a:latin typeface="Cambria Math" panose="02040503050406030204" pitchFamily="18" charset="0"/>
                      </a:rPr>
                      <m:t>=</m:t>
                    </m:r>
                    <m:r>
                      <a:rPr lang="fa-IR" sz="3000" b="0" i="0" smtClean="0">
                        <a:solidFill>
                          <a:schemeClr val="bg2">
                            <a:lumMod val="10000"/>
                          </a:schemeClr>
                        </a:solidFill>
                        <a:latin typeface="Cambria Math" panose="02040503050406030204" pitchFamily="18" charset="0"/>
                      </a:rPr>
                      <m:t>5</m:t>
                    </m:r>
                    <m:rad>
                      <m:radPr>
                        <m:degHide m:val="on"/>
                        <m:ctrlPr>
                          <a:rPr lang="fa-IR" sz="3000" i="1">
                            <a:solidFill>
                              <a:schemeClr val="bg2">
                                <a:lumMod val="10000"/>
                              </a:schemeClr>
                            </a:solidFill>
                            <a:latin typeface="Cambria Math" panose="02040503050406030204" pitchFamily="18" charset="0"/>
                          </a:rPr>
                        </m:ctrlPr>
                      </m:radPr>
                      <m:deg/>
                      <m:e>
                        <m:r>
                          <a:rPr lang="fa-IR" sz="3000">
                            <a:solidFill>
                              <a:schemeClr val="bg2">
                                <a:lumMod val="10000"/>
                              </a:schemeClr>
                            </a:solidFill>
                            <a:latin typeface="Cambria Math" panose="02040503050406030204" pitchFamily="18" charset="0"/>
                          </a:rPr>
                          <m:t>2</m:t>
                        </m:r>
                      </m:e>
                    </m:rad>
                  </m:oMath>
                </a14:m>
                <a:endParaRPr lang="fa-IR" sz="3000" dirty="0">
                  <a:solidFill>
                    <a:schemeClr val="bg2">
                      <a:lumMod val="10000"/>
                    </a:schemeClr>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3483429" y="2284588"/>
                <a:ext cx="4325257" cy="599010"/>
              </a:xfrm>
              <a:prstGeom prst="rect">
                <a:avLst/>
              </a:prstGeom>
              <a:blipFill>
                <a:blip r:embed="rId6"/>
                <a:stretch>
                  <a:fillRect l="-3239" t="-5102" b="-31633"/>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923971" y="4443171"/>
                <a:ext cx="4238830" cy="608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fa-IR" sz="3000" i="1" smtClean="0">
                              <a:solidFill>
                                <a:schemeClr val="bg2">
                                  <a:lumMod val="10000"/>
                                </a:schemeClr>
                              </a:solidFill>
                              <a:latin typeface="Cambria Math" panose="02040503050406030204" pitchFamily="18" charset="0"/>
                            </a:rPr>
                          </m:ctrlPr>
                        </m:radPr>
                        <m:deg/>
                        <m:e>
                          <m:r>
                            <a:rPr lang="fa-IR" sz="3000" b="0" i="1" smtClean="0">
                              <a:solidFill>
                                <a:schemeClr val="bg2">
                                  <a:lumMod val="10000"/>
                                </a:schemeClr>
                              </a:solidFill>
                              <a:latin typeface="Cambria Math" panose="02040503050406030204" pitchFamily="18" charset="0"/>
                            </a:rPr>
                            <m:t>144</m:t>
                          </m:r>
                        </m:e>
                      </m:rad>
                      <m:r>
                        <a:rPr lang="fa-IR" sz="3000" b="0" i="0" smtClean="0">
                          <a:solidFill>
                            <a:schemeClr val="bg2">
                              <a:lumMod val="10000"/>
                            </a:schemeClr>
                          </a:solidFill>
                          <a:latin typeface="Cambria Math" panose="02040503050406030204" pitchFamily="18" charset="0"/>
                        </a:rPr>
                        <m:t>+</m:t>
                      </m:r>
                      <m:rad>
                        <m:radPr>
                          <m:degHide m:val="on"/>
                          <m:ctrlPr>
                            <a:rPr lang="fa-IR" sz="3000" i="1">
                              <a:solidFill>
                                <a:schemeClr val="bg2">
                                  <a:lumMod val="10000"/>
                                </a:schemeClr>
                              </a:solidFill>
                              <a:latin typeface="Cambria Math" panose="02040503050406030204" pitchFamily="18" charset="0"/>
                            </a:rPr>
                          </m:ctrlPr>
                        </m:radPr>
                        <m:deg/>
                        <m:e>
                          <m:r>
                            <a:rPr lang="fa-IR" sz="3000" b="0" i="0" smtClean="0">
                              <a:solidFill>
                                <a:schemeClr val="bg2">
                                  <a:lumMod val="10000"/>
                                </a:schemeClr>
                              </a:solidFill>
                              <a:latin typeface="Cambria Math" panose="02040503050406030204" pitchFamily="18" charset="0"/>
                            </a:rPr>
                            <m:t>96</m:t>
                          </m:r>
                        </m:e>
                      </m:rad>
                      <m:r>
                        <a:rPr lang="fa-IR" sz="3000" b="0" i="0" smtClean="0">
                          <a:solidFill>
                            <a:schemeClr val="bg2">
                              <a:lumMod val="10000"/>
                            </a:schemeClr>
                          </a:solidFill>
                          <a:latin typeface="Cambria Math" panose="02040503050406030204" pitchFamily="18" charset="0"/>
                        </a:rPr>
                        <m:t>=</m:t>
                      </m:r>
                      <m:r>
                        <a:rPr lang="fa-IR" sz="3000" b="0" i="1" smtClean="0">
                          <a:solidFill>
                            <a:schemeClr val="bg2">
                              <a:lumMod val="10000"/>
                            </a:schemeClr>
                          </a:solidFill>
                          <a:latin typeface="Cambria Math" panose="02040503050406030204" pitchFamily="18" charset="0"/>
                        </a:rPr>
                        <m:t>12</m:t>
                      </m:r>
                      <m:r>
                        <a:rPr lang="fa-IR" sz="3000" b="0" i="1" smtClean="0">
                          <a:solidFill>
                            <a:schemeClr val="bg2">
                              <a:lumMod val="10000"/>
                            </a:schemeClr>
                          </a:solidFill>
                          <a:latin typeface="Cambria Math" panose="02040503050406030204" pitchFamily="18" charset="0"/>
                        </a:rPr>
                        <m:t>+</m:t>
                      </m:r>
                      <m:r>
                        <a:rPr lang="fa-IR" sz="3000" b="0" i="0" smtClean="0">
                          <a:solidFill>
                            <a:schemeClr val="bg2">
                              <a:lumMod val="10000"/>
                            </a:schemeClr>
                          </a:solidFill>
                          <a:latin typeface="Cambria Math" panose="02040503050406030204" pitchFamily="18" charset="0"/>
                        </a:rPr>
                        <m:t>4</m:t>
                      </m:r>
                      <m:rad>
                        <m:radPr>
                          <m:degHide m:val="on"/>
                          <m:ctrlPr>
                            <a:rPr lang="fa-IR" sz="3000" i="1">
                              <a:solidFill>
                                <a:schemeClr val="bg2">
                                  <a:lumMod val="10000"/>
                                </a:schemeClr>
                              </a:solidFill>
                              <a:latin typeface="Cambria Math" panose="02040503050406030204" pitchFamily="18" charset="0"/>
                            </a:rPr>
                          </m:ctrlPr>
                        </m:radPr>
                        <m:deg/>
                        <m:e>
                          <m:r>
                            <a:rPr lang="fa-IR" sz="3000" b="0" i="0" smtClean="0">
                              <a:solidFill>
                                <a:schemeClr val="bg2">
                                  <a:lumMod val="10000"/>
                                </a:schemeClr>
                              </a:solidFill>
                              <a:latin typeface="Cambria Math" panose="02040503050406030204" pitchFamily="18" charset="0"/>
                            </a:rPr>
                            <m:t>6</m:t>
                          </m:r>
                        </m:e>
                      </m:rad>
                    </m:oMath>
                  </m:oMathPara>
                </a14:m>
                <a:endParaRPr lang="fa-IR" sz="3000" dirty="0">
                  <a:solidFill>
                    <a:schemeClr val="bg2">
                      <a:lumMod val="10000"/>
                    </a:schemeClr>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923971" y="4443171"/>
                <a:ext cx="4238830" cy="608436"/>
              </a:xfrm>
              <a:prstGeom prst="rect">
                <a:avLst/>
              </a:prstGeom>
              <a:blipFill>
                <a:blip r:embed="rId7"/>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31029" y="3399095"/>
                <a:ext cx="5161808" cy="516103"/>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a:rPr lang="en-NZ" sz="3000" b="0" i="0" smtClean="0">
                          <a:solidFill>
                            <a:schemeClr val="bg2">
                              <a:lumMod val="10000"/>
                            </a:schemeClr>
                          </a:solidFill>
                          <a:latin typeface="Cambria Math" panose="02040503050406030204" pitchFamily="18" charset="0"/>
                        </a:rPr>
                        <m:t> </m:t>
                      </m:r>
                      <m:r>
                        <a:rPr lang="fa-IR" sz="3000" b="0" i="0" smtClean="0">
                          <a:solidFill>
                            <a:schemeClr val="bg2">
                              <a:lumMod val="10000"/>
                            </a:schemeClr>
                          </a:solidFill>
                          <a:latin typeface="Cambria Math" panose="02040503050406030204" pitchFamily="18" charset="0"/>
                        </a:rPr>
                        <m:t>5</m:t>
                      </m:r>
                      <m:rad>
                        <m:radPr>
                          <m:degHide m:val="on"/>
                          <m:ctrlPr>
                            <a:rPr lang="fa-IR" sz="3000" i="1" smtClean="0">
                              <a:solidFill>
                                <a:schemeClr val="bg2">
                                  <a:lumMod val="10000"/>
                                </a:schemeClr>
                              </a:solidFill>
                              <a:latin typeface="Cambria Math" panose="02040503050406030204" pitchFamily="18" charset="0"/>
                            </a:rPr>
                          </m:ctrlPr>
                        </m:radPr>
                        <m:deg/>
                        <m:e>
                          <m:r>
                            <a:rPr lang="fa-IR" sz="3000" b="0" i="0" smtClean="0">
                              <a:solidFill>
                                <a:schemeClr val="bg2">
                                  <a:lumMod val="10000"/>
                                </a:schemeClr>
                              </a:solidFill>
                              <a:latin typeface="Cambria Math" panose="02040503050406030204" pitchFamily="18" charset="0"/>
                            </a:rPr>
                            <m:t>2</m:t>
                          </m:r>
                        </m:e>
                      </m:rad>
                      <m:r>
                        <a:rPr lang="fa-IR" sz="3000" b="0" i="1" smtClean="0">
                          <a:solidFill>
                            <a:schemeClr val="bg2">
                              <a:lumMod val="10000"/>
                            </a:schemeClr>
                          </a:solidFill>
                          <a:latin typeface="Cambria Math" panose="02040503050406030204" pitchFamily="18" charset="0"/>
                        </a:rPr>
                        <m:t>+</m:t>
                      </m:r>
                      <m:r>
                        <a:rPr lang="fa-IR" sz="3000" b="0" i="1" smtClean="0">
                          <a:solidFill>
                            <a:schemeClr val="bg2">
                              <a:lumMod val="10000"/>
                            </a:schemeClr>
                          </a:solidFill>
                          <a:latin typeface="Cambria Math" panose="02040503050406030204" pitchFamily="18" charset="0"/>
                        </a:rPr>
                        <m:t>2</m:t>
                      </m:r>
                      <m:rad>
                        <m:radPr>
                          <m:ctrlPr>
                            <a:rPr lang="fa-IR" sz="3000" i="1">
                              <a:solidFill>
                                <a:schemeClr val="bg2">
                                  <a:lumMod val="10000"/>
                                </a:schemeClr>
                              </a:solidFill>
                              <a:latin typeface="Cambria Math" panose="02040503050406030204" pitchFamily="18" charset="0"/>
                            </a:rPr>
                          </m:ctrlPr>
                        </m:radPr>
                        <m:deg>
                          <m:r>
                            <a:rPr lang="fa-IR" sz="3000" i="0">
                              <a:solidFill>
                                <a:schemeClr val="bg2">
                                  <a:lumMod val="10000"/>
                                </a:schemeClr>
                              </a:solidFill>
                              <a:latin typeface="Cambria Math" panose="02040503050406030204" pitchFamily="18" charset="0"/>
                            </a:rPr>
                            <m:t>3</m:t>
                          </m:r>
                        </m:deg>
                        <m:e>
                          <m:r>
                            <a:rPr lang="fa-IR" sz="3000" b="0" i="0" smtClean="0">
                              <a:solidFill>
                                <a:schemeClr val="bg2">
                                  <a:lumMod val="10000"/>
                                </a:schemeClr>
                              </a:solidFill>
                              <a:latin typeface="Cambria Math" panose="02040503050406030204" pitchFamily="18" charset="0"/>
                            </a:rPr>
                            <m:t>3</m:t>
                          </m:r>
                        </m:e>
                      </m:rad>
                      <m:r>
                        <a:rPr lang="en-NZ" sz="3000" b="0" i="0" smtClean="0">
                          <a:solidFill>
                            <a:schemeClr val="bg2">
                              <a:lumMod val="10000"/>
                            </a:schemeClr>
                          </a:solidFill>
                          <a:latin typeface="Cambria Math" panose="02040503050406030204" pitchFamily="18" charset="0"/>
                        </a:rPr>
                        <m:t>+</m:t>
                      </m:r>
                      <m:r>
                        <a:rPr lang="fa-IR" sz="3000" b="0" i="0" smtClean="0">
                          <a:solidFill>
                            <a:schemeClr val="bg2">
                              <a:lumMod val="10000"/>
                            </a:schemeClr>
                          </a:solidFill>
                          <a:latin typeface="Cambria Math" panose="02040503050406030204" pitchFamily="18" charset="0"/>
                        </a:rPr>
                        <m:t>3</m:t>
                      </m:r>
                      <m:rad>
                        <m:radPr>
                          <m:ctrlPr>
                            <a:rPr lang="fa-IR" sz="3000" i="1">
                              <a:solidFill>
                                <a:schemeClr val="bg2">
                                  <a:lumMod val="10000"/>
                                </a:schemeClr>
                              </a:solidFill>
                              <a:latin typeface="Cambria Math" panose="02040503050406030204" pitchFamily="18" charset="0"/>
                            </a:rPr>
                          </m:ctrlPr>
                        </m:radPr>
                        <m:deg>
                          <m:r>
                            <a:rPr lang="fa-IR" sz="3000">
                              <a:solidFill>
                                <a:schemeClr val="bg2">
                                  <a:lumMod val="10000"/>
                                </a:schemeClr>
                              </a:solidFill>
                              <a:latin typeface="Cambria Math" panose="02040503050406030204" pitchFamily="18" charset="0"/>
                            </a:rPr>
                            <m:t>3</m:t>
                          </m:r>
                        </m:deg>
                        <m:e>
                          <m:r>
                            <a:rPr lang="fa-IR" sz="3000" b="0" i="0" smtClean="0">
                              <a:solidFill>
                                <a:schemeClr val="bg2">
                                  <a:lumMod val="10000"/>
                                </a:schemeClr>
                              </a:solidFill>
                              <a:latin typeface="Cambria Math" panose="02040503050406030204" pitchFamily="18" charset="0"/>
                            </a:rPr>
                            <m:t>3</m:t>
                          </m:r>
                        </m:e>
                      </m:rad>
                      <m:r>
                        <m:rPr>
                          <m:nor/>
                        </m:rPr>
                        <a:rPr lang="fa-IR" sz="3000" dirty="0">
                          <a:solidFill>
                            <a:schemeClr val="bg2">
                              <a:lumMod val="10000"/>
                            </a:schemeClr>
                          </a:solidFill>
                        </a:rPr>
                        <m:t>=</m:t>
                      </m:r>
                      <m:r>
                        <a:rPr lang="fa-IR" sz="3000">
                          <a:solidFill>
                            <a:schemeClr val="bg2">
                              <a:lumMod val="10000"/>
                            </a:schemeClr>
                          </a:solidFill>
                          <a:latin typeface="Cambria Math" panose="02040503050406030204" pitchFamily="18" charset="0"/>
                        </a:rPr>
                        <m:t>5</m:t>
                      </m:r>
                      <m:rad>
                        <m:radPr>
                          <m:degHide m:val="on"/>
                          <m:ctrlPr>
                            <a:rPr lang="fa-IR" sz="3000" i="1">
                              <a:solidFill>
                                <a:schemeClr val="bg2">
                                  <a:lumMod val="10000"/>
                                </a:schemeClr>
                              </a:solidFill>
                              <a:latin typeface="Cambria Math" panose="02040503050406030204" pitchFamily="18" charset="0"/>
                            </a:rPr>
                          </m:ctrlPr>
                        </m:radPr>
                        <m:deg/>
                        <m:e>
                          <m:r>
                            <a:rPr lang="fa-IR" sz="3000">
                              <a:solidFill>
                                <a:schemeClr val="bg2">
                                  <a:lumMod val="10000"/>
                                </a:schemeClr>
                              </a:solidFill>
                              <a:latin typeface="Cambria Math" panose="02040503050406030204" pitchFamily="18" charset="0"/>
                            </a:rPr>
                            <m:t>2</m:t>
                          </m:r>
                        </m:e>
                      </m:rad>
                      <m:r>
                        <a:rPr lang="fa-IR" sz="3000" i="1">
                          <a:solidFill>
                            <a:schemeClr val="bg2">
                              <a:lumMod val="10000"/>
                            </a:schemeClr>
                          </a:solidFill>
                          <a:latin typeface="Cambria Math" panose="02040503050406030204" pitchFamily="18" charset="0"/>
                        </a:rPr>
                        <m:t>+</m:t>
                      </m:r>
                      <m:r>
                        <a:rPr lang="fa-IR" sz="3000" b="0" i="1" smtClean="0">
                          <a:solidFill>
                            <a:schemeClr val="bg2">
                              <a:lumMod val="10000"/>
                            </a:schemeClr>
                          </a:solidFill>
                          <a:latin typeface="Cambria Math" panose="02040503050406030204" pitchFamily="18" charset="0"/>
                        </a:rPr>
                        <m:t>5</m:t>
                      </m:r>
                      <m:rad>
                        <m:radPr>
                          <m:ctrlPr>
                            <a:rPr lang="fa-IR" sz="3000" i="1">
                              <a:solidFill>
                                <a:schemeClr val="bg2">
                                  <a:lumMod val="10000"/>
                                </a:schemeClr>
                              </a:solidFill>
                              <a:latin typeface="Cambria Math" panose="02040503050406030204" pitchFamily="18" charset="0"/>
                            </a:rPr>
                          </m:ctrlPr>
                        </m:radPr>
                        <m:deg>
                          <m:r>
                            <a:rPr lang="fa-IR" sz="3000">
                              <a:solidFill>
                                <a:schemeClr val="bg2">
                                  <a:lumMod val="10000"/>
                                </a:schemeClr>
                              </a:solidFill>
                              <a:latin typeface="Cambria Math" panose="02040503050406030204" pitchFamily="18" charset="0"/>
                            </a:rPr>
                            <m:t>3</m:t>
                          </m:r>
                        </m:deg>
                        <m:e>
                          <m:r>
                            <a:rPr lang="fa-IR" sz="3000">
                              <a:solidFill>
                                <a:schemeClr val="bg2">
                                  <a:lumMod val="10000"/>
                                </a:schemeClr>
                              </a:solidFill>
                              <a:latin typeface="Cambria Math" panose="02040503050406030204" pitchFamily="18" charset="0"/>
                            </a:rPr>
                            <m:t>3</m:t>
                          </m:r>
                        </m:e>
                      </m:rad>
                    </m:oMath>
                  </m:oMathPara>
                </a14:m>
                <a:endParaRPr lang="fa-IR" sz="3000" dirty="0">
                  <a:solidFill>
                    <a:schemeClr val="bg2">
                      <a:lumMod val="10000"/>
                    </a:schemeClr>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331029" y="3399095"/>
                <a:ext cx="5161808" cy="516103"/>
              </a:xfrm>
              <a:prstGeom prst="rect">
                <a:avLst/>
              </a:prstGeom>
              <a:blipFill>
                <a:blip r:embed="rId8"/>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627419" y="5576437"/>
                <a:ext cx="5070764" cy="645433"/>
              </a:xfrm>
              <a:prstGeom prst="rect">
                <a:avLst/>
              </a:prstGeom>
            </p:spPr>
            <p:txBody>
              <a:bodyPr wrap="square">
                <a:spAutoFit/>
              </a:bodyPr>
              <a:lstStyle/>
              <a:p>
                <a14:m>
                  <m:oMath xmlns:m="http://schemas.openxmlformats.org/officeDocument/2006/math">
                    <m:d>
                      <m:dPr>
                        <m:ctrlPr>
                          <a:rPr lang="fa-IR" sz="3000" b="0" i="1" smtClean="0">
                            <a:solidFill>
                              <a:schemeClr val="bg2">
                                <a:lumMod val="10000"/>
                              </a:schemeClr>
                            </a:solidFill>
                            <a:latin typeface="Cambria Math" panose="02040503050406030204" pitchFamily="18" charset="0"/>
                          </a:rPr>
                        </m:ctrlPr>
                      </m:dPr>
                      <m:e>
                        <m:r>
                          <a:rPr lang="fa-IR" sz="3000" b="0" i="0" smtClean="0">
                            <a:solidFill>
                              <a:schemeClr val="bg2">
                                <a:lumMod val="10000"/>
                              </a:schemeClr>
                            </a:solidFill>
                            <a:latin typeface="Cambria Math" panose="02040503050406030204" pitchFamily="18" charset="0"/>
                          </a:rPr>
                          <m:t>2</m:t>
                        </m:r>
                        <m:rad>
                          <m:radPr>
                            <m:degHide m:val="on"/>
                            <m:ctrlPr>
                              <a:rPr lang="fa-IR" sz="3000" i="1" smtClean="0">
                                <a:solidFill>
                                  <a:schemeClr val="bg2">
                                    <a:lumMod val="10000"/>
                                  </a:schemeClr>
                                </a:solidFill>
                                <a:latin typeface="Cambria Math" panose="02040503050406030204" pitchFamily="18" charset="0"/>
                              </a:rPr>
                            </m:ctrlPr>
                          </m:radPr>
                          <m:deg/>
                          <m:e>
                            <m:r>
                              <a:rPr lang="fa-IR" sz="3000" b="0" i="1" smtClean="0">
                                <a:solidFill>
                                  <a:schemeClr val="bg2">
                                    <a:lumMod val="10000"/>
                                  </a:schemeClr>
                                </a:solidFill>
                                <a:latin typeface="Cambria Math" panose="02040503050406030204" pitchFamily="18" charset="0"/>
                              </a:rPr>
                              <m:t>3</m:t>
                            </m:r>
                          </m:e>
                        </m:rad>
                        <m:r>
                          <a:rPr lang="fa-IR" sz="3000" b="0" i="0" smtClean="0">
                            <a:solidFill>
                              <a:schemeClr val="bg2">
                                <a:lumMod val="10000"/>
                              </a:schemeClr>
                            </a:solidFill>
                            <a:latin typeface="Cambria Math" panose="02040503050406030204" pitchFamily="18" charset="0"/>
                          </a:rPr>
                          <m:t>+</m:t>
                        </m:r>
                        <m:r>
                          <a:rPr lang="fa-IR" sz="3000" b="0" i="1" smtClean="0">
                            <a:solidFill>
                              <a:schemeClr val="bg2">
                                <a:lumMod val="10000"/>
                              </a:schemeClr>
                            </a:solidFill>
                            <a:latin typeface="Cambria Math" panose="02040503050406030204" pitchFamily="18" charset="0"/>
                          </a:rPr>
                          <m:t>3</m:t>
                        </m:r>
                        <m:rad>
                          <m:radPr>
                            <m:degHide m:val="on"/>
                            <m:ctrlPr>
                              <a:rPr lang="fa-IR" sz="3000" i="1">
                                <a:solidFill>
                                  <a:schemeClr val="bg2">
                                    <a:lumMod val="10000"/>
                                  </a:schemeClr>
                                </a:solidFill>
                                <a:latin typeface="Cambria Math" panose="02040503050406030204" pitchFamily="18" charset="0"/>
                              </a:rPr>
                            </m:ctrlPr>
                          </m:radPr>
                          <m:deg/>
                          <m:e>
                            <m:r>
                              <a:rPr lang="fa-IR" sz="3000" b="0" i="0" smtClean="0">
                                <a:solidFill>
                                  <a:schemeClr val="bg2">
                                    <a:lumMod val="10000"/>
                                  </a:schemeClr>
                                </a:solidFill>
                                <a:latin typeface="Cambria Math" panose="02040503050406030204" pitchFamily="18" charset="0"/>
                              </a:rPr>
                              <m:t>3</m:t>
                            </m:r>
                          </m:e>
                        </m:rad>
                        <m:r>
                          <a:rPr lang="fa-IR" sz="3000" b="0" i="0" smtClean="0">
                            <a:solidFill>
                              <a:schemeClr val="bg2">
                                <a:lumMod val="10000"/>
                              </a:schemeClr>
                            </a:solidFill>
                            <a:latin typeface="Cambria Math" panose="02040503050406030204" pitchFamily="18" charset="0"/>
                          </a:rPr>
                          <m:t>−</m:t>
                        </m:r>
                        <m:r>
                          <a:rPr lang="fa-IR" sz="3000" b="0" i="1" smtClean="0">
                            <a:solidFill>
                              <a:schemeClr val="bg2">
                                <a:lumMod val="10000"/>
                              </a:schemeClr>
                            </a:solidFill>
                            <a:latin typeface="Cambria Math" panose="02040503050406030204" pitchFamily="18" charset="0"/>
                          </a:rPr>
                          <m:t>4</m:t>
                        </m:r>
                        <m:rad>
                          <m:radPr>
                            <m:degHide m:val="on"/>
                            <m:ctrlPr>
                              <a:rPr lang="fa-IR" sz="3000" i="1">
                                <a:solidFill>
                                  <a:schemeClr val="bg2">
                                    <a:lumMod val="10000"/>
                                  </a:schemeClr>
                                </a:solidFill>
                                <a:latin typeface="Cambria Math" panose="02040503050406030204" pitchFamily="18" charset="0"/>
                              </a:rPr>
                            </m:ctrlPr>
                          </m:radPr>
                          <m:deg/>
                          <m:e>
                            <m:r>
                              <a:rPr lang="fa-IR" sz="3000" b="0" i="0" smtClean="0">
                                <a:solidFill>
                                  <a:schemeClr val="bg2">
                                    <a:lumMod val="10000"/>
                                  </a:schemeClr>
                                </a:solidFill>
                                <a:latin typeface="Cambria Math" panose="02040503050406030204" pitchFamily="18" charset="0"/>
                              </a:rPr>
                              <m:t>3</m:t>
                            </m:r>
                          </m:e>
                        </m:rad>
                      </m:e>
                    </m:d>
                    <m:r>
                      <a:rPr lang="fa-IR" sz="3000" b="0" i="0" smtClean="0">
                        <a:solidFill>
                          <a:schemeClr val="bg2">
                            <a:lumMod val="10000"/>
                          </a:schemeClr>
                        </a:solidFill>
                        <a:latin typeface="Cambria Math" panose="02040503050406030204" pitchFamily="18" charset="0"/>
                      </a:rPr>
                      <m:t>÷</m:t>
                    </m:r>
                    <m:rad>
                      <m:radPr>
                        <m:degHide m:val="on"/>
                        <m:ctrlPr>
                          <a:rPr lang="fa-IR" sz="3000" i="1">
                            <a:solidFill>
                              <a:schemeClr val="bg2">
                                <a:lumMod val="10000"/>
                              </a:schemeClr>
                            </a:solidFill>
                            <a:latin typeface="Cambria Math" panose="02040503050406030204" pitchFamily="18" charset="0"/>
                          </a:rPr>
                        </m:ctrlPr>
                      </m:radPr>
                      <m:deg/>
                      <m:e>
                        <m:r>
                          <a:rPr lang="fa-IR" sz="3000" b="0" i="0" smtClean="0">
                            <a:solidFill>
                              <a:schemeClr val="bg2">
                                <a:lumMod val="10000"/>
                              </a:schemeClr>
                            </a:solidFill>
                            <a:latin typeface="Cambria Math" panose="02040503050406030204" pitchFamily="18" charset="0"/>
                          </a:rPr>
                          <m:t>3</m:t>
                        </m:r>
                      </m:e>
                    </m:rad>
                    <m:r>
                      <a:rPr lang="fa-IR" sz="3000" i="0">
                        <a:solidFill>
                          <a:schemeClr val="bg2">
                            <a:lumMod val="10000"/>
                          </a:schemeClr>
                        </a:solidFill>
                        <a:latin typeface="Cambria Math" panose="02040503050406030204" pitchFamily="18" charset="0"/>
                      </a:rPr>
                      <m:t>=</m:t>
                    </m:r>
                  </m:oMath>
                </a14:m>
                <a:r>
                  <a:rPr lang="en-NZ" sz="3000" dirty="0" smtClean="0">
                    <a:solidFill>
                      <a:schemeClr val="bg2">
                        <a:lumMod val="10000"/>
                      </a:schemeClr>
                    </a:solidFill>
                  </a:rPr>
                  <a:t>1</a:t>
                </a:r>
                <a:endParaRPr lang="fa-IR" sz="3000" dirty="0">
                  <a:solidFill>
                    <a:schemeClr val="bg2">
                      <a:lumMod val="10000"/>
                    </a:schemeClr>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627419" y="5576437"/>
                <a:ext cx="5070764" cy="645433"/>
              </a:xfrm>
              <a:prstGeom prst="rect">
                <a:avLst/>
              </a:prstGeom>
              <a:blipFill>
                <a:blip r:embed="rId9"/>
                <a:stretch>
                  <a:fillRect t="-2830" r="-481" b="-23585"/>
                </a:stretch>
              </a:blipFill>
            </p:spPr>
            <p:txBody>
              <a:bodyPr/>
              <a:lstStyle/>
              <a:p>
                <a:r>
                  <a:rPr lang="fa-IR">
                    <a:noFill/>
                  </a:rPr>
                  <a:t> </a:t>
                </a:r>
              </a:p>
            </p:txBody>
          </p:sp>
        </mc:Fallback>
      </mc:AlternateContent>
      <p:grpSp>
        <p:nvGrpSpPr>
          <p:cNvPr id="13" name="Group 12"/>
          <p:cNvGrpSpPr/>
          <p:nvPr/>
        </p:nvGrpSpPr>
        <p:grpSpPr>
          <a:xfrm flipH="1">
            <a:off x="8876425" y="2862554"/>
            <a:ext cx="2420694" cy="2695217"/>
            <a:chOff x="5847092" y="1583032"/>
            <a:chExt cx="3846418" cy="4722647"/>
          </a:xfrm>
        </p:grpSpPr>
        <p:pic>
          <p:nvPicPr>
            <p:cNvPr id="14" name="Picture 13"/>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foregroundMark x1="77451" y1="62097" x2="77451" y2="62097"/>
                          <a14:foregroundMark x1="86275" y1="81855" x2="86275" y2="81855"/>
                        </a14:backgroundRemoval>
                      </a14:imgEffect>
                    </a14:imgLayer>
                  </a14:imgProps>
                </a:ext>
                <a:ext uri="{28A0092B-C50C-407E-A947-70E740481C1C}">
                  <a14:useLocalDpi xmlns:a14="http://schemas.microsoft.com/office/drawing/2010/main" val="0"/>
                </a:ext>
              </a:extLst>
            </a:blip>
            <a:stretch>
              <a:fillRect/>
            </a:stretch>
          </p:blipFill>
          <p:spPr>
            <a:xfrm>
              <a:off x="5847092" y="1583032"/>
              <a:ext cx="2301799" cy="2798265"/>
            </a:xfrm>
            <a:prstGeom prst="rect">
              <a:avLst/>
            </a:prstGeom>
          </p:spPr>
        </p:pic>
        <p:grpSp>
          <p:nvGrpSpPr>
            <p:cNvPr id="15" name="Group 14"/>
            <p:cNvGrpSpPr/>
            <p:nvPr/>
          </p:nvGrpSpPr>
          <p:grpSpPr>
            <a:xfrm>
              <a:off x="6753674" y="3616042"/>
              <a:ext cx="2939836" cy="2689637"/>
              <a:chOff x="208898" y="1522640"/>
              <a:chExt cx="2939836" cy="2689637"/>
            </a:xfrm>
          </p:grpSpPr>
          <p:pic>
            <p:nvPicPr>
              <p:cNvPr id="16" name="Picture 15"/>
              <p:cNvPicPr>
                <a:picLocks noChangeAspect="1"/>
              </p:cNvPicPr>
              <p:nvPr/>
            </p:nvPicPr>
            <p:blipFill>
              <a:blip r:embed="rId12">
                <a:extLst>
                  <a:ext uri="{BEBA8EAE-BF5A-486C-A8C5-ECC9F3942E4B}">
                    <a14:imgProps xmlns:a14="http://schemas.microsoft.com/office/drawing/2010/main">
                      <a14:imgLayer r:embed="rId13">
                        <a14:imgEffect>
                          <a14:backgroundRemoval t="9302" b="93953" l="2128" r="99149">
                            <a14:backgroundMark x1="43830" y1="43721" x2="60000" y2="59070"/>
                          </a14:backgroundRemoval>
                        </a14:imgEffect>
                      </a14:imgLayer>
                    </a14:imgProps>
                  </a:ext>
                  <a:ext uri="{28A0092B-C50C-407E-A947-70E740481C1C}">
                    <a14:useLocalDpi xmlns:a14="http://schemas.microsoft.com/office/drawing/2010/main" val="0"/>
                  </a:ext>
                </a:extLst>
              </a:blip>
              <a:stretch>
                <a:fillRect/>
              </a:stretch>
            </p:blipFill>
            <p:spPr>
              <a:xfrm>
                <a:off x="208898" y="1522640"/>
                <a:ext cx="2939836" cy="2689637"/>
              </a:xfrm>
              <a:prstGeom prst="rect">
                <a:avLst/>
              </a:prstGeom>
            </p:spPr>
          </p:pic>
          <p:sp>
            <p:nvSpPr>
              <p:cNvPr id="17" name="TextBox 16"/>
              <p:cNvSpPr txBox="1"/>
              <p:nvPr/>
            </p:nvSpPr>
            <p:spPr>
              <a:xfrm>
                <a:off x="1156301" y="2575070"/>
                <a:ext cx="1045030" cy="701086"/>
              </a:xfrm>
              <a:prstGeom prst="rect">
                <a:avLst/>
              </a:prstGeom>
              <a:noFill/>
            </p:spPr>
            <p:txBody>
              <a:bodyPr wrap="square" rtlCol="1">
                <a:spAutoFit/>
              </a:bodyPr>
              <a:lstStyle/>
              <a:p>
                <a:r>
                  <a:rPr lang="fa-IR" sz="2000" b="1" dirty="0" smtClean="0">
                    <a:cs typeface="B Titr" panose="00000700000000000000" pitchFamily="2" charset="-78"/>
                  </a:rPr>
                  <a:t>نمونه</a:t>
                </a:r>
                <a:endParaRPr lang="fa-IR" sz="3200" b="1" dirty="0">
                  <a:cs typeface="B Titr" panose="00000700000000000000" pitchFamily="2" charset="-78"/>
                </a:endParaRPr>
              </a:p>
            </p:txBody>
          </p:sp>
        </p:grpSp>
      </p:grpSp>
    </p:spTree>
    <p:extLst>
      <p:ext uri="{BB962C8B-B14F-4D97-AF65-F5344CB8AC3E}">
        <p14:creationId xmlns:p14="http://schemas.microsoft.com/office/powerpoint/2010/main" val="19509732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anim calcmode="lin" valueType="num">
                                      <p:cBhvr>
                                        <p:cTn id="14"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par>
                                <p:cTn id="34" presetID="26"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80">
                                          <p:stCondLst>
                                            <p:cond delay="0"/>
                                          </p:stCondLst>
                                        </p:cTn>
                                        <p:tgtEl>
                                          <p:spTgt spid="5"/>
                                        </p:tgtEl>
                                      </p:cBhvr>
                                    </p:animEffect>
                                    <p:anim calcmode="lin" valueType="num">
                                      <p:cBhvr>
                                        <p:cTn id="3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2" dur="26">
                                          <p:stCondLst>
                                            <p:cond delay="650"/>
                                          </p:stCondLst>
                                        </p:cTn>
                                        <p:tgtEl>
                                          <p:spTgt spid="5"/>
                                        </p:tgtEl>
                                      </p:cBhvr>
                                      <p:to x="100000" y="60000"/>
                                    </p:animScale>
                                    <p:animScale>
                                      <p:cBhvr>
                                        <p:cTn id="43" dur="166" decel="50000">
                                          <p:stCondLst>
                                            <p:cond delay="676"/>
                                          </p:stCondLst>
                                        </p:cTn>
                                        <p:tgtEl>
                                          <p:spTgt spid="5"/>
                                        </p:tgtEl>
                                      </p:cBhvr>
                                      <p:to x="100000" y="100000"/>
                                    </p:animScale>
                                    <p:animScale>
                                      <p:cBhvr>
                                        <p:cTn id="44" dur="26">
                                          <p:stCondLst>
                                            <p:cond delay="1312"/>
                                          </p:stCondLst>
                                        </p:cTn>
                                        <p:tgtEl>
                                          <p:spTgt spid="5"/>
                                        </p:tgtEl>
                                      </p:cBhvr>
                                      <p:to x="100000" y="80000"/>
                                    </p:animScale>
                                    <p:animScale>
                                      <p:cBhvr>
                                        <p:cTn id="45" dur="166" decel="50000">
                                          <p:stCondLst>
                                            <p:cond delay="1338"/>
                                          </p:stCondLst>
                                        </p:cTn>
                                        <p:tgtEl>
                                          <p:spTgt spid="5"/>
                                        </p:tgtEl>
                                      </p:cBhvr>
                                      <p:to x="100000" y="100000"/>
                                    </p:animScale>
                                    <p:animScale>
                                      <p:cBhvr>
                                        <p:cTn id="46" dur="26">
                                          <p:stCondLst>
                                            <p:cond delay="1642"/>
                                          </p:stCondLst>
                                        </p:cTn>
                                        <p:tgtEl>
                                          <p:spTgt spid="5"/>
                                        </p:tgtEl>
                                      </p:cBhvr>
                                      <p:to x="100000" y="90000"/>
                                    </p:animScale>
                                    <p:animScale>
                                      <p:cBhvr>
                                        <p:cTn id="47" dur="166" decel="50000">
                                          <p:stCondLst>
                                            <p:cond delay="1668"/>
                                          </p:stCondLst>
                                        </p:cTn>
                                        <p:tgtEl>
                                          <p:spTgt spid="5"/>
                                        </p:tgtEl>
                                      </p:cBhvr>
                                      <p:to x="100000" y="100000"/>
                                    </p:animScale>
                                    <p:animScale>
                                      <p:cBhvr>
                                        <p:cTn id="48" dur="26">
                                          <p:stCondLst>
                                            <p:cond delay="1808"/>
                                          </p:stCondLst>
                                        </p:cTn>
                                        <p:tgtEl>
                                          <p:spTgt spid="5"/>
                                        </p:tgtEl>
                                      </p:cBhvr>
                                      <p:to x="100000" y="95000"/>
                                    </p:animScale>
                                    <p:animScale>
                                      <p:cBhvr>
                                        <p:cTn id="49" dur="166" decel="50000">
                                          <p:stCondLst>
                                            <p:cond delay="1834"/>
                                          </p:stCondLst>
                                        </p:cTn>
                                        <p:tgtEl>
                                          <p:spTgt spid="5"/>
                                        </p:tgtEl>
                                      </p:cBhvr>
                                      <p:to x="100000" y="100000"/>
                                    </p:animScale>
                                  </p:childTnLst>
                                </p:cTn>
                              </p:par>
                              <p:par>
                                <p:cTn id="50" presetID="26"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80">
                                          <p:stCondLst>
                                            <p:cond delay="0"/>
                                          </p:stCondLst>
                                        </p:cTn>
                                        <p:tgtEl>
                                          <p:spTgt spid="6"/>
                                        </p:tgtEl>
                                      </p:cBhvr>
                                    </p:animEffect>
                                    <p:anim calcmode="lin" valueType="num">
                                      <p:cBhvr>
                                        <p:cTn id="5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8" dur="26">
                                          <p:stCondLst>
                                            <p:cond delay="650"/>
                                          </p:stCondLst>
                                        </p:cTn>
                                        <p:tgtEl>
                                          <p:spTgt spid="6"/>
                                        </p:tgtEl>
                                      </p:cBhvr>
                                      <p:to x="100000" y="60000"/>
                                    </p:animScale>
                                    <p:animScale>
                                      <p:cBhvr>
                                        <p:cTn id="59" dur="166" decel="50000">
                                          <p:stCondLst>
                                            <p:cond delay="676"/>
                                          </p:stCondLst>
                                        </p:cTn>
                                        <p:tgtEl>
                                          <p:spTgt spid="6"/>
                                        </p:tgtEl>
                                      </p:cBhvr>
                                      <p:to x="100000" y="100000"/>
                                    </p:animScale>
                                    <p:animScale>
                                      <p:cBhvr>
                                        <p:cTn id="60" dur="26">
                                          <p:stCondLst>
                                            <p:cond delay="1312"/>
                                          </p:stCondLst>
                                        </p:cTn>
                                        <p:tgtEl>
                                          <p:spTgt spid="6"/>
                                        </p:tgtEl>
                                      </p:cBhvr>
                                      <p:to x="100000" y="80000"/>
                                    </p:animScale>
                                    <p:animScale>
                                      <p:cBhvr>
                                        <p:cTn id="61" dur="166" decel="50000">
                                          <p:stCondLst>
                                            <p:cond delay="1338"/>
                                          </p:stCondLst>
                                        </p:cTn>
                                        <p:tgtEl>
                                          <p:spTgt spid="6"/>
                                        </p:tgtEl>
                                      </p:cBhvr>
                                      <p:to x="100000" y="100000"/>
                                    </p:animScale>
                                    <p:animScale>
                                      <p:cBhvr>
                                        <p:cTn id="62" dur="26">
                                          <p:stCondLst>
                                            <p:cond delay="1642"/>
                                          </p:stCondLst>
                                        </p:cTn>
                                        <p:tgtEl>
                                          <p:spTgt spid="6"/>
                                        </p:tgtEl>
                                      </p:cBhvr>
                                      <p:to x="100000" y="90000"/>
                                    </p:animScale>
                                    <p:animScale>
                                      <p:cBhvr>
                                        <p:cTn id="63" dur="166" decel="50000">
                                          <p:stCondLst>
                                            <p:cond delay="1668"/>
                                          </p:stCondLst>
                                        </p:cTn>
                                        <p:tgtEl>
                                          <p:spTgt spid="6"/>
                                        </p:tgtEl>
                                      </p:cBhvr>
                                      <p:to x="100000" y="100000"/>
                                    </p:animScale>
                                    <p:animScale>
                                      <p:cBhvr>
                                        <p:cTn id="64" dur="26">
                                          <p:stCondLst>
                                            <p:cond delay="1808"/>
                                          </p:stCondLst>
                                        </p:cTn>
                                        <p:tgtEl>
                                          <p:spTgt spid="6"/>
                                        </p:tgtEl>
                                      </p:cBhvr>
                                      <p:to x="100000" y="95000"/>
                                    </p:animScale>
                                    <p:animScale>
                                      <p:cBhvr>
                                        <p:cTn id="65" dur="166" decel="50000">
                                          <p:stCondLst>
                                            <p:cond delay="1834"/>
                                          </p:stCondLst>
                                        </p:cTn>
                                        <p:tgtEl>
                                          <p:spTgt spid="6"/>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80">
                                          <p:stCondLst>
                                            <p:cond delay="0"/>
                                          </p:stCondLst>
                                        </p:cTn>
                                        <p:tgtEl>
                                          <p:spTgt spid="7"/>
                                        </p:tgtEl>
                                      </p:cBhvr>
                                    </p:animEffect>
                                    <p:anim calcmode="lin" valueType="num">
                                      <p:cBhvr>
                                        <p:cTn id="6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4" dur="26">
                                          <p:stCondLst>
                                            <p:cond delay="650"/>
                                          </p:stCondLst>
                                        </p:cTn>
                                        <p:tgtEl>
                                          <p:spTgt spid="7"/>
                                        </p:tgtEl>
                                      </p:cBhvr>
                                      <p:to x="100000" y="60000"/>
                                    </p:animScale>
                                    <p:animScale>
                                      <p:cBhvr>
                                        <p:cTn id="75" dur="166" decel="50000">
                                          <p:stCondLst>
                                            <p:cond delay="676"/>
                                          </p:stCondLst>
                                        </p:cTn>
                                        <p:tgtEl>
                                          <p:spTgt spid="7"/>
                                        </p:tgtEl>
                                      </p:cBhvr>
                                      <p:to x="100000" y="100000"/>
                                    </p:animScale>
                                    <p:animScale>
                                      <p:cBhvr>
                                        <p:cTn id="76" dur="26">
                                          <p:stCondLst>
                                            <p:cond delay="1312"/>
                                          </p:stCondLst>
                                        </p:cTn>
                                        <p:tgtEl>
                                          <p:spTgt spid="7"/>
                                        </p:tgtEl>
                                      </p:cBhvr>
                                      <p:to x="100000" y="80000"/>
                                    </p:animScale>
                                    <p:animScale>
                                      <p:cBhvr>
                                        <p:cTn id="77" dur="166" decel="50000">
                                          <p:stCondLst>
                                            <p:cond delay="1338"/>
                                          </p:stCondLst>
                                        </p:cTn>
                                        <p:tgtEl>
                                          <p:spTgt spid="7"/>
                                        </p:tgtEl>
                                      </p:cBhvr>
                                      <p:to x="100000" y="100000"/>
                                    </p:animScale>
                                    <p:animScale>
                                      <p:cBhvr>
                                        <p:cTn id="78" dur="26">
                                          <p:stCondLst>
                                            <p:cond delay="1642"/>
                                          </p:stCondLst>
                                        </p:cTn>
                                        <p:tgtEl>
                                          <p:spTgt spid="7"/>
                                        </p:tgtEl>
                                      </p:cBhvr>
                                      <p:to x="100000" y="90000"/>
                                    </p:animScale>
                                    <p:animScale>
                                      <p:cBhvr>
                                        <p:cTn id="79" dur="166" decel="50000">
                                          <p:stCondLst>
                                            <p:cond delay="1668"/>
                                          </p:stCondLst>
                                        </p:cTn>
                                        <p:tgtEl>
                                          <p:spTgt spid="7"/>
                                        </p:tgtEl>
                                      </p:cBhvr>
                                      <p:to x="100000" y="100000"/>
                                    </p:animScale>
                                    <p:animScale>
                                      <p:cBhvr>
                                        <p:cTn id="80" dur="26">
                                          <p:stCondLst>
                                            <p:cond delay="1808"/>
                                          </p:stCondLst>
                                        </p:cTn>
                                        <p:tgtEl>
                                          <p:spTgt spid="7"/>
                                        </p:tgtEl>
                                      </p:cBhvr>
                                      <p:to x="100000" y="95000"/>
                                    </p:animScale>
                                    <p:animScale>
                                      <p:cBhvr>
                                        <p:cTn id="81" dur="166" decel="50000">
                                          <p:stCondLst>
                                            <p:cond delay="1834"/>
                                          </p:stCondLst>
                                        </p:cTn>
                                        <p:tgtEl>
                                          <p:spTgt spid="7"/>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down)">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circle(in)">
                                      <p:cBhvr>
                                        <p:cTn id="91" dur="2000"/>
                                        <p:tgtEl>
                                          <p:spTgt spid="1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wipe(down)">
                                      <p:cBhvr>
                                        <p:cTn id="96" dur="500"/>
                                        <p:tgtEl>
                                          <p:spTgt spid="1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down)">
                                      <p:cBhvr>
                                        <p:cTn id="10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4888" y="0"/>
            <a:ext cx="7377112" cy="553998"/>
          </a:xfrm>
          <a:prstGeom prst="rect">
            <a:avLst/>
          </a:prstGeom>
          <a:noFill/>
        </p:spPr>
        <p:txBody>
          <a:bodyPr wrap="square" rtlCol="1">
            <a:spAutoFit/>
          </a:bodyPr>
          <a:lstStyle/>
          <a:p>
            <a:pPr algn="r"/>
            <a:r>
              <a:rPr lang="fa-IR" sz="3000" dirty="0" smtClean="0"/>
              <a:t>سوال)اگر        باشد حاصل عبارت زیر را بدست آورید.</a:t>
            </a:r>
            <a:endParaRPr lang="fa-IR" sz="3000" dirty="0"/>
          </a:p>
        </p:txBody>
      </p:sp>
      <p:sp>
        <p:nvSpPr>
          <p:cNvPr id="3" name="TextBox 2"/>
          <p:cNvSpPr txBox="1"/>
          <p:nvPr/>
        </p:nvSpPr>
        <p:spPr>
          <a:xfrm>
            <a:off x="10115550" y="0"/>
            <a:ext cx="914400" cy="553998"/>
          </a:xfrm>
          <a:prstGeom prst="rect">
            <a:avLst/>
          </a:prstGeom>
          <a:noFill/>
        </p:spPr>
        <p:txBody>
          <a:bodyPr wrap="square" rtlCol="1">
            <a:spAutoFit/>
          </a:bodyPr>
          <a:lstStyle/>
          <a:p>
            <a:r>
              <a:rPr lang="en-NZ" sz="3000" dirty="0" smtClean="0">
                <a:solidFill>
                  <a:srgbClr val="FF0000"/>
                </a:solidFill>
              </a:rPr>
              <a:t>x&lt;0</a:t>
            </a:r>
            <a:endParaRPr lang="fa-IR" sz="3000" dirty="0">
              <a:solidFill>
                <a:srgbClr val="FF0000"/>
              </a:solidFill>
            </a:endParaRPr>
          </a:p>
        </p:txBody>
      </p:sp>
      <mc:AlternateContent xmlns:mc="http://schemas.openxmlformats.org/markup-compatibility/2006" xmlns:a14="http://schemas.microsoft.com/office/drawing/2010/main">
        <mc:Choice Requires="a14">
          <p:sp>
            <p:nvSpPr>
              <p:cNvPr id="5" name="Rectangle 4"/>
              <p:cNvSpPr/>
              <p:nvPr/>
            </p:nvSpPr>
            <p:spPr>
              <a:xfrm>
                <a:off x="0" y="1124151"/>
                <a:ext cx="2263632" cy="6681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3000" smtClean="0">
                          <a:solidFill>
                            <a:srgbClr val="FF0000"/>
                          </a:solidFill>
                          <a:latin typeface="Cambria Math" panose="02040503050406030204" pitchFamily="18" charset="0"/>
                        </a:rPr>
                        <m:t>2</m:t>
                      </m:r>
                      <m:rad>
                        <m:radPr>
                          <m:degHide m:val="on"/>
                          <m:ctrlPr>
                            <a:rPr lang="fa-IR" sz="3000" i="1">
                              <a:solidFill>
                                <a:srgbClr val="FF0000"/>
                              </a:solidFill>
                              <a:latin typeface="Cambria Math" panose="02040503050406030204" pitchFamily="18" charset="0"/>
                            </a:rPr>
                          </m:ctrlPr>
                        </m:radPr>
                        <m:deg/>
                        <m:e>
                          <m:sSup>
                            <m:sSupPr>
                              <m:ctrlPr>
                                <a:rPr lang="fa-IR" sz="3000" i="1">
                                  <a:solidFill>
                                    <a:srgbClr val="FF0000"/>
                                  </a:solidFill>
                                  <a:latin typeface="Cambria Math" panose="02040503050406030204" pitchFamily="18" charset="0"/>
                                </a:rPr>
                              </m:ctrlPr>
                            </m:sSupPr>
                            <m:e>
                              <m:r>
                                <a:rPr lang="fa-IR" sz="3000" i="1">
                                  <a:solidFill>
                                    <a:srgbClr val="FF0000"/>
                                  </a:solidFill>
                                  <a:latin typeface="Cambria Math" panose="02040503050406030204" pitchFamily="18" charset="0"/>
                                </a:rPr>
                                <m:t>𝑥</m:t>
                              </m:r>
                            </m:e>
                            <m:sup>
                              <m:r>
                                <a:rPr lang="fa-IR" sz="3000" i="0">
                                  <a:solidFill>
                                    <a:srgbClr val="FF0000"/>
                                  </a:solidFill>
                                  <a:latin typeface="Cambria Math" panose="02040503050406030204" pitchFamily="18" charset="0"/>
                                </a:rPr>
                                <m:t>2</m:t>
                              </m:r>
                            </m:sup>
                          </m:sSup>
                        </m:e>
                      </m:rad>
                      <m:r>
                        <a:rPr lang="fa-IR" sz="3000" i="0">
                          <a:solidFill>
                            <a:srgbClr val="FF0000"/>
                          </a:solidFill>
                          <a:latin typeface="Cambria Math" panose="02040503050406030204" pitchFamily="18" charset="0"/>
                        </a:rPr>
                        <m:t>−</m:t>
                      </m:r>
                      <m:r>
                        <a:rPr lang="fa-IR" sz="3000" i="1">
                          <a:solidFill>
                            <a:srgbClr val="FF0000"/>
                          </a:solidFill>
                          <a:latin typeface="Cambria Math" panose="02040503050406030204" pitchFamily="18" charset="0"/>
                        </a:rPr>
                        <m:t>𝑥</m:t>
                      </m:r>
                      <m:r>
                        <a:rPr lang="fa-IR" sz="3000" i="0">
                          <a:solidFill>
                            <a:srgbClr val="FF0000"/>
                          </a:solidFill>
                          <a:latin typeface="Cambria Math" panose="02040503050406030204" pitchFamily="18" charset="0"/>
                        </a:rPr>
                        <m:t>=</m:t>
                      </m:r>
                    </m:oMath>
                  </m:oMathPara>
                </a14:m>
                <a:endParaRPr lang="fa-IR" sz="3000" dirty="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0" y="1124151"/>
                <a:ext cx="2263632" cy="668132"/>
              </a:xfrm>
              <a:prstGeom prst="rect">
                <a:avLst/>
              </a:prstGeom>
              <a:blipFill>
                <a:blip r:embed="rId2"/>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34768" y="1238285"/>
                <a:ext cx="2780120" cy="553998"/>
              </a:xfrm>
              <a:prstGeom prst="rect">
                <a:avLst/>
              </a:prstGeom>
            </p:spPr>
            <p:txBody>
              <a:bodyPr wrap="none">
                <a:spAutoFit/>
              </a:bodyPr>
              <a:lstStyle/>
              <a:p>
                <a14:m>
                  <m:oMath xmlns:m="http://schemas.openxmlformats.org/officeDocument/2006/math">
                    <m:r>
                      <a:rPr lang="fa-IR" sz="3000" smtClean="0">
                        <a:solidFill>
                          <a:schemeClr val="tx1">
                            <a:lumMod val="95000"/>
                            <a:lumOff val="5000"/>
                          </a:schemeClr>
                        </a:solidFill>
                        <a:latin typeface="Cambria Math" panose="02040503050406030204" pitchFamily="18" charset="0"/>
                      </a:rPr>
                      <m:t>2</m:t>
                    </m:r>
                    <m:d>
                      <m:dPr>
                        <m:begChr m:val="|"/>
                        <m:endChr m:val="|"/>
                        <m:ctrlPr>
                          <a:rPr lang="fa-IR" sz="3000" i="1">
                            <a:solidFill>
                              <a:schemeClr val="tx1">
                                <a:lumMod val="95000"/>
                                <a:lumOff val="5000"/>
                              </a:schemeClr>
                            </a:solidFill>
                            <a:latin typeface="Cambria Math" panose="02040503050406030204" pitchFamily="18" charset="0"/>
                          </a:rPr>
                        </m:ctrlPr>
                      </m:dPr>
                      <m:e>
                        <m:r>
                          <a:rPr lang="fa-IR" sz="3000" i="1">
                            <a:solidFill>
                              <a:schemeClr val="tx1">
                                <a:lumMod val="95000"/>
                                <a:lumOff val="5000"/>
                              </a:schemeClr>
                            </a:solidFill>
                            <a:latin typeface="Cambria Math" panose="02040503050406030204" pitchFamily="18" charset="0"/>
                          </a:rPr>
                          <m:t>𝑥</m:t>
                        </m:r>
                      </m:e>
                    </m:d>
                  </m:oMath>
                </a14:m>
                <a:r>
                  <a:rPr lang="fa-IR" sz="3000" dirty="0" smtClean="0">
                    <a:solidFill>
                      <a:schemeClr val="tx1">
                        <a:lumMod val="95000"/>
                        <a:lumOff val="5000"/>
                      </a:schemeClr>
                    </a:solidFill>
                  </a:rPr>
                  <a:t>-</a:t>
                </a:r>
                <a:r>
                  <a:rPr lang="en-NZ" sz="3000" dirty="0" smtClean="0">
                    <a:solidFill>
                      <a:schemeClr val="tx1">
                        <a:lumMod val="95000"/>
                        <a:lumOff val="5000"/>
                      </a:schemeClr>
                    </a:solidFill>
                  </a:rPr>
                  <a:t>x=-2x-x=-3x</a:t>
                </a:r>
                <a:endParaRPr lang="fa-IR" sz="3000" dirty="0">
                  <a:solidFill>
                    <a:schemeClr val="tx1">
                      <a:lumMod val="95000"/>
                      <a:lumOff val="5000"/>
                    </a:schemeClr>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034768" y="1238285"/>
                <a:ext cx="2780120" cy="553998"/>
              </a:xfrm>
              <a:prstGeom prst="rect">
                <a:avLst/>
              </a:prstGeom>
              <a:blipFill>
                <a:blip r:embed="rId3"/>
                <a:stretch>
                  <a:fillRect t="-16484" r="-3947" b="-34066"/>
                </a:stretch>
              </a:blipFill>
            </p:spPr>
            <p:txBody>
              <a:bodyPr/>
              <a:lstStyle/>
              <a:p>
                <a:r>
                  <a:rPr lang="fa-IR">
                    <a:noFill/>
                  </a:rPr>
                  <a:t> </a:t>
                </a:r>
              </a:p>
            </p:txBody>
          </p:sp>
        </mc:Fallback>
      </mc:AlternateContent>
      <p:sp>
        <p:nvSpPr>
          <p:cNvPr id="7" name="TextBox 6"/>
          <p:cNvSpPr txBox="1"/>
          <p:nvPr/>
        </p:nvSpPr>
        <p:spPr>
          <a:xfrm>
            <a:off x="3424828" y="1922572"/>
            <a:ext cx="8767172" cy="553998"/>
          </a:xfrm>
          <a:prstGeom prst="rect">
            <a:avLst/>
          </a:prstGeom>
          <a:noFill/>
        </p:spPr>
        <p:txBody>
          <a:bodyPr wrap="square" rtlCol="1">
            <a:spAutoFit/>
          </a:bodyPr>
          <a:lstStyle/>
          <a:p>
            <a:pPr algn="r"/>
            <a:r>
              <a:rPr lang="fa-IR" sz="3000" dirty="0" smtClean="0">
                <a:solidFill>
                  <a:srgbClr val="FF0000"/>
                </a:solidFill>
              </a:rPr>
              <a:t>سوال)</a:t>
            </a:r>
            <a:r>
              <a:rPr lang="fa-IR" sz="3000" dirty="0" smtClean="0"/>
              <a:t>آیا تساوی                      همواره برابر است</a:t>
            </a:r>
            <a:r>
              <a:rPr lang="fa-IR" sz="3000" dirty="0" smtClean="0">
                <a:solidFill>
                  <a:srgbClr val="FF0000"/>
                </a:solidFill>
              </a:rPr>
              <a:t>؟</a:t>
            </a:r>
            <a:r>
              <a:rPr lang="fa-IR" sz="3000" dirty="0" smtClean="0"/>
              <a:t>دلیل بیاورید</a:t>
            </a:r>
            <a:r>
              <a:rPr lang="fa-IR" sz="3000" dirty="0" smtClean="0">
                <a:solidFill>
                  <a:srgbClr val="FF0000"/>
                </a:solidFill>
              </a:rPr>
              <a:t>؟</a:t>
            </a:r>
            <a:endParaRPr lang="fa-IR" sz="3000" dirty="0">
              <a:solidFill>
                <a:srgbClr val="FF0000"/>
              </a:solidFill>
            </a:endParaRPr>
          </a:p>
        </p:txBody>
      </p:sp>
      <mc:AlternateContent xmlns:mc="http://schemas.openxmlformats.org/markup-compatibility/2006" xmlns:a14="http://schemas.microsoft.com/office/drawing/2010/main">
        <mc:Choice Requires="a14">
          <p:sp>
            <p:nvSpPr>
              <p:cNvPr id="9" name="Rectangle 8"/>
              <p:cNvSpPr/>
              <p:nvPr/>
            </p:nvSpPr>
            <p:spPr>
              <a:xfrm>
                <a:off x="7808414" y="1810244"/>
                <a:ext cx="2449260" cy="6681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fa-IR" sz="3000" i="1">
                              <a:solidFill>
                                <a:srgbClr val="FF0000"/>
                              </a:solidFill>
                              <a:latin typeface="Cambria Math" panose="02040503050406030204" pitchFamily="18" charset="0"/>
                            </a:rPr>
                          </m:ctrlPr>
                        </m:radPr>
                        <m:deg/>
                        <m:e>
                          <m:sSup>
                            <m:sSupPr>
                              <m:ctrlPr>
                                <a:rPr lang="fa-IR" sz="3000" i="1">
                                  <a:solidFill>
                                    <a:srgbClr val="FF0000"/>
                                  </a:solidFill>
                                  <a:latin typeface="Cambria Math" panose="02040503050406030204" pitchFamily="18" charset="0"/>
                                </a:rPr>
                              </m:ctrlPr>
                            </m:sSupPr>
                            <m:e>
                              <m:r>
                                <a:rPr lang="fa-IR" sz="3000" i="1">
                                  <a:solidFill>
                                    <a:srgbClr val="FF0000"/>
                                  </a:solidFill>
                                  <a:latin typeface="Cambria Math" panose="02040503050406030204" pitchFamily="18" charset="0"/>
                                </a:rPr>
                                <m:t>𝑥</m:t>
                              </m:r>
                            </m:e>
                            <m:sup>
                              <m:r>
                                <a:rPr lang="fa-IR" sz="3000">
                                  <a:solidFill>
                                    <a:srgbClr val="FF0000"/>
                                  </a:solidFill>
                                  <a:latin typeface="Cambria Math" panose="02040503050406030204" pitchFamily="18" charset="0"/>
                                </a:rPr>
                                <m:t>2</m:t>
                              </m:r>
                            </m:sup>
                          </m:sSup>
                        </m:e>
                      </m:rad>
                      <m:r>
                        <a:rPr lang="fa-IR" sz="3000" i="0">
                          <a:solidFill>
                            <a:srgbClr val="FF0000"/>
                          </a:solidFill>
                          <a:latin typeface="Cambria Math" panose="02040503050406030204" pitchFamily="18" charset="0"/>
                        </a:rPr>
                        <m:t>=</m:t>
                      </m:r>
                      <m:sSup>
                        <m:sSupPr>
                          <m:ctrlPr>
                            <a:rPr lang="fa-IR" sz="3000" i="1">
                              <a:solidFill>
                                <a:srgbClr val="FF0000"/>
                              </a:solidFill>
                              <a:latin typeface="Cambria Math" panose="02040503050406030204" pitchFamily="18" charset="0"/>
                            </a:rPr>
                          </m:ctrlPr>
                        </m:sSupPr>
                        <m:e>
                          <m:d>
                            <m:dPr>
                              <m:ctrlPr>
                                <a:rPr lang="fa-IR" sz="3000" i="1">
                                  <a:solidFill>
                                    <a:srgbClr val="FF0000"/>
                                  </a:solidFill>
                                  <a:latin typeface="Cambria Math" panose="02040503050406030204" pitchFamily="18" charset="0"/>
                                </a:rPr>
                              </m:ctrlPr>
                            </m:dPr>
                            <m:e>
                              <m:rad>
                                <m:radPr>
                                  <m:degHide m:val="on"/>
                                  <m:ctrlPr>
                                    <a:rPr lang="fa-IR" sz="3000" i="1">
                                      <a:solidFill>
                                        <a:srgbClr val="FF0000"/>
                                      </a:solidFill>
                                      <a:latin typeface="Cambria Math" panose="02040503050406030204" pitchFamily="18" charset="0"/>
                                    </a:rPr>
                                  </m:ctrlPr>
                                </m:radPr>
                                <m:deg/>
                                <m:e>
                                  <m:r>
                                    <a:rPr lang="fa-IR" sz="3000" i="1">
                                      <a:solidFill>
                                        <a:srgbClr val="FF0000"/>
                                      </a:solidFill>
                                      <a:latin typeface="Cambria Math" panose="02040503050406030204" pitchFamily="18" charset="0"/>
                                    </a:rPr>
                                    <m:t>𝑥</m:t>
                                  </m:r>
                                </m:e>
                              </m:rad>
                            </m:e>
                          </m:d>
                        </m:e>
                        <m:sup>
                          <m:r>
                            <a:rPr lang="fa-IR" sz="3000" i="0">
                              <a:solidFill>
                                <a:srgbClr val="FF0000"/>
                              </a:solidFill>
                              <a:latin typeface="Cambria Math" panose="02040503050406030204" pitchFamily="18" charset="0"/>
                            </a:rPr>
                            <m:t>2</m:t>
                          </m:r>
                        </m:sup>
                      </m:sSup>
                    </m:oMath>
                  </m:oMathPara>
                </a14:m>
                <a:endParaRPr lang="fa-IR" sz="3000"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7808414" y="1810244"/>
                <a:ext cx="2449260" cy="668132"/>
              </a:xfrm>
              <a:prstGeom prst="rect">
                <a:avLst/>
              </a:prstGeom>
              <a:blipFill>
                <a:blip r:embed="rId4"/>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9944" y="2952951"/>
                <a:ext cx="3088556" cy="651397"/>
              </a:xfrm>
              <a:prstGeom prst="rect">
                <a:avLst/>
              </a:prstGeom>
            </p:spPr>
            <p:txBody>
              <a:bodyPr wrap="square">
                <a:spAutoFit/>
              </a:bodyPr>
              <a:lstStyle/>
              <a:p>
                <a14:m>
                  <m:oMath xmlns:m="http://schemas.openxmlformats.org/officeDocument/2006/math">
                    <m:rad>
                      <m:radPr>
                        <m:degHide m:val="on"/>
                        <m:ctrlPr>
                          <a:rPr lang="fa-IR" sz="3000" i="1" smtClean="0">
                            <a:solidFill>
                              <a:schemeClr val="tx1">
                                <a:lumMod val="95000"/>
                                <a:lumOff val="5000"/>
                              </a:schemeClr>
                            </a:solidFill>
                            <a:latin typeface="Cambria Math" panose="02040503050406030204" pitchFamily="18" charset="0"/>
                          </a:rPr>
                        </m:ctrlPr>
                      </m:radPr>
                      <m:deg/>
                      <m:e>
                        <m:sSup>
                          <m:sSupPr>
                            <m:ctrlPr>
                              <a:rPr lang="fa-IR" sz="3000" i="1">
                                <a:solidFill>
                                  <a:schemeClr val="tx1">
                                    <a:lumMod val="95000"/>
                                    <a:lumOff val="5000"/>
                                  </a:schemeClr>
                                </a:solidFill>
                                <a:latin typeface="Cambria Math" panose="02040503050406030204" pitchFamily="18" charset="0"/>
                              </a:rPr>
                            </m:ctrlPr>
                          </m:sSupPr>
                          <m:e>
                            <m:r>
                              <a:rPr lang="fa-IR" sz="3000" b="0" i="1" smtClean="0">
                                <a:solidFill>
                                  <a:schemeClr val="tx1">
                                    <a:lumMod val="95000"/>
                                    <a:lumOff val="5000"/>
                                  </a:schemeClr>
                                </a:solidFill>
                                <a:latin typeface="Cambria Math" panose="02040503050406030204" pitchFamily="18" charset="0"/>
                              </a:rPr>
                              <m:t>(−</m:t>
                            </m:r>
                            <m:r>
                              <a:rPr lang="fa-IR" sz="3000" b="0" i="1" smtClean="0">
                                <a:solidFill>
                                  <a:schemeClr val="tx1">
                                    <a:lumMod val="95000"/>
                                    <a:lumOff val="5000"/>
                                  </a:schemeClr>
                                </a:solidFill>
                                <a:latin typeface="Cambria Math" panose="02040503050406030204" pitchFamily="18" charset="0"/>
                              </a:rPr>
                              <m:t>2</m:t>
                            </m:r>
                            <m:r>
                              <a:rPr lang="fa-IR" sz="3000" b="0" i="1" smtClean="0">
                                <a:solidFill>
                                  <a:schemeClr val="tx1">
                                    <a:lumMod val="95000"/>
                                    <a:lumOff val="5000"/>
                                  </a:schemeClr>
                                </a:solidFill>
                                <a:latin typeface="Cambria Math" panose="02040503050406030204" pitchFamily="18" charset="0"/>
                              </a:rPr>
                              <m:t>)</m:t>
                            </m:r>
                          </m:e>
                          <m:sup>
                            <m:r>
                              <a:rPr lang="fa-IR" sz="3000">
                                <a:solidFill>
                                  <a:schemeClr val="tx1">
                                    <a:lumMod val="95000"/>
                                    <a:lumOff val="5000"/>
                                  </a:schemeClr>
                                </a:solidFill>
                                <a:latin typeface="Cambria Math" panose="02040503050406030204" pitchFamily="18" charset="0"/>
                              </a:rPr>
                              <m:t>2</m:t>
                            </m:r>
                          </m:sup>
                        </m:sSup>
                      </m:e>
                    </m:rad>
                  </m:oMath>
                </a14:m>
                <a:r>
                  <a:rPr lang="fa-IR" sz="3000" dirty="0" smtClean="0">
                    <a:solidFill>
                      <a:schemeClr val="tx1">
                        <a:lumMod val="95000"/>
                        <a:lumOff val="5000"/>
                      </a:schemeClr>
                    </a:solidFill>
                  </a:rPr>
                  <a:t>=</a:t>
                </a:r>
                <a14:m>
                  <m:oMath xmlns:m="http://schemas.openxmlformats.org/officeDocument/2006/math">
                    <m:rad>
                      <m:radPr>
                        <m:degHide m:val="on"/>
                        <m:ctrlPr>
                          <a:rPr lang="fa-IR" sz="3000" i="1">
                            <a:solidFill>
                              <a:schemeClr val="tx1">
                                <a:lumMod val="95000"/>
                                <a:lumOff val="5000"/>
                              </a:schemeClr>
                            </a:solidFill>
                            <a:latin typeface="Cambria Math" panose="02040503050406030204" pitchFamily="18" charset="0"/>
                          </a:rPr>
                        </m:ctrlPr>
                      </m:radPr>
                      <m:deg/>
                      <m:e>
                        <m:r>
                          <a:rPr lang="fa-IR" sz="3000" b="0" i="1" smtClean="0">
                            <a:solidFill>
                              <a:schemeClr val="tx1">
                                <a:lumMod val="95000"/>
                                <a:lumOff val="5000"/>
                              </a:schemeClr>
                            </a:solidFill>
                            <a:latin typeface="Cambria Math" panose="02040503050406030204" pitchFamily="18" charset="0"/>
                          </a:rPr>
                          <m:t>4</m:t>
                        </m:r>
                      </m:e>
                    </m:rad>
                    <m:r>
                      <a:rPr lang="fa-IR" sz="3000" b="0" i="1" smtClean="0">
                        <a:solidFill>
                          <a:schemeClr val="tx1">
                            <a:lumMod val="95000"/>
                            <a:lumOff val="5000"/>
                          </a:schemeClr>
                        </a:solidFill>
                        <a:latin typeface="Cambria Math" panose="02040503050406030204" pitchFamily="18" charset="0"/>
                      </a:rPr>
                      <m:t>=</m:t>
                    </m:r>
                    <m:r>
                      <a:rPr lang="fa-IR" sz="3000" b="0" i="1" smtClean="0">
                        <a:solidFill>
                          <a:schemeClr val="tx1">
                            <a:lumMod val="95000"/>
                            <a:lumOff val="5000"/>
                          </a:schemeClr>
                        </a:solidFill>
                        <a:latin typeface="Cambria Math" panose="02040503050406030204" pitchFamily="18" charset="0"/>
                      </a:rPr>
                      <m:t>2</m:t>
                    </m:r>
                  </m:oMath>
                </a14:m>
                <a:endParaRPr lang="fa-IR" sz="3000" dirty="0">
                  <a:solidFill>
                    <a:schemeClr val="tx1">
                      <a:lumMod val="95000"/>
                      <a:lumOff val="5000"/>
                    </a:schemeClr>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49944" y="2952951"/>
                <a:ext cx="3088556" cy="651397"/>
              </a:xfrm>
              <a:prstGeom prst="rect">
                <a:avLst/>
              </a:prstGeom>
              <a:blipFill>
                <a:blip r:embed="rId5"/>
                <a:stretch>
                  <a:fillRect t="-935" b="-24299"/>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72400" y="4028404"/>
                <a:ext cx="4348800" cy="727187"/>
              </a:xfrm>
              <a:prstGeom prst="rect">
                <a:avLst/>
              </a:prstGeom>
            </p:spPr>
            <p:txBody>
              <a:bodyPr wrap="square">
                <a:spAutoFit/>
              </a:bodyPr>
              <a:lstStyle/>
              <a:p>
                <a14:m>
                  <m:oMath xmlns:m="http://schemas.openxmlformats.org/officeDocument/2006/math">
                    <m:sSup>
                      <m:sSupPr>
                        <m:ctrlPr>
                          <a:rPr lang="fa-IR" sz="3000" i="1" smtClean="0">
                            <a:solidFill>
                              <a:schemeClr val="tx1">
                                <a:lumMod val="95000"/>
                                <a:lumOff val="5000"/>
                              </a:schemeClr>
                            </a:solidFill>
                            <a:latin typeface="Cambria Math" panose="02040503050406030204" pitchFamily="18" charset="0"/>
                          </a:rPr>
                        </m:ctrlPr>
                      </m:sSupPr>
                      <m:e>
                        <m:d>
                          <m:dPr>
                            <m:ctrlPr>
                              <a:rPr lang="fa-IR" sz="3000" i="1">
                                <a:solidFill>
                                  <a:schemeClr val="tx1">
                                    <a:lumMod val="95000"/>
                                    <a:lumOff val="5000"/>
                                  </a:schemeClr>
                                </a:solidFill>
                                <a:latin typeface="Cambria Math" panose="02040503050406030204" pitchFamily="18" charset="0"/>
                              </a:rPr>
                            </m:ctrlPr>
                          </m:dPr>
                          <m:e>
                            <m:rad>
                              <m:radPr>
                                <m:degHide m:val="on"/>
                                <m:ctrlPr>
                                  <a:rPr lang="fa-IR" sz="3000" i="1">
                                    <a:solidFill>
                                      <a:schemeClr val="tx1">
                                        <a:lumMod val="95000"/>
                                        <a:lumOff val="5000"/>
                                      </a:schemeClr>
                                    </a:solidFill>
                                    <a:latin typeface="Cambria Math" panose="02040503050406030204" pitchFamily="18" charset="0"/>
                                  </a:rPr>
                                </m:ctrlPr>
                              </m:radPr>
                              <m:deg/>
                              <m:e>
                                <m:r>
                                  <a:rPr lang="fa-IR" sz="3000" b="0" i="1" smtClean="0">
                                    <a:solidFill>
                                      <a:schemeClr val="tx1">
                                        <a:lumMod val="95000"/>
                                        <a:lumOff val="5000"/>
                                      </a:schemeClr>
                                    </a:solidFill>
                                    <a:latin typeface="Cambria Math" panose="02040503050406030204" pitchFamily="18" charset="0"/>
                                  </a:rPr>
                                  <m:t>−</m:t>
                                </m:r>
                                <m:r>
                                  <a:rPr lang="fa-IR" sz="3000" b="0" i="1" smtClean="0">
                                    <a:solidFill>
                                      <a:schemeClr val="tx1">
                                        <a:lumMod val="95000"/>
                                        <a:lumOff val="5000"/>
                                      </a:schemeClr>
                                    </a:solidFill>
                                    <a:latin typeface="Cambria Math" panose="02040503050406030204" pitchFamily="18" charset="0"/>
                                  </a:rPr>
                                  <m:t>2</m:t>
                                </m:r>
                              </m:e>
                            </m:rad>
                          </m:e>
                        </m:d>
                      </m:e>
                      <m:sup>
                        <m:r>
                          <a:rPr lang="fa-IR" sz="3000">
                            <a:solidFill>
                              <a:schemeClr val="tx1">
                                <a:lumMod val="95000"/>
                                <a:lumOff val="5000"/>
                              </a:schemeClr>
                            </a:solidFill>
                            <a:latin typeface="Cambria Math" panose="02040503050406030204" pitchFamily="18" charset="0"/>
                          </a:rPr>
                          <m:t>2</m:t>
                        </m:r>
                      </m:sup>
                    </m:sSup>
                    <m:r>
                      <a:rPr lang="fa-IR" sz="3000" b="0" i="1" smtClean="0">
                        <a:solidFill>
                          <a:schemeClr val="tx1">
                            <a:lumMod val="95000"/>
                            <a:lumOff val="5000"/>
                          </a:schemeClr>
                        </a:solidFill>
                        <a:latin typeface="Cambria Math" panose="02040503050406030204" pitchFamily="18" charset="0"/>
                      </a:rPr>
                      <m:t>=</m:t>
                    </m:r>
                    <m:rad>
                      <m:radPr>
                        <m:degHide m:val="on"/>
                        <m:ctrlPr>
                          <a:rPr lang="fa-IR" sz="3000" i="1">
                            <a:solidFill>
                              <a:schemeClr val="tx1">
                                <a:lumMod val="95000"/>
                                <a:lumOff val="5000"/>
                              </a:schemeClr>
                            </a:solidFill>
                            <a:latin typeface="Cambria Math" panose="02040503050406030204" pitchFamily="18" charset="0"/>
                          </a:rPr>
                        </m:ctrlPr>
                      </m:radPr>
                      <m:deg/>
                      <m:e>
                        <m:r>
                          <a:rPr lang="fa-IR" sz="3000" i="1">
                            <a:solidFill>
                              <a:schemeClr val="tx1">
                                <a:lumMod val="95000"/>
                                <a:lumOff val="5000"/>
                              </a:schemeClr>
                            </a:solidFill>
                            <a:latin typeface="Cambria Math" panose="02040503050406030204" pitchFamily="18" charset="0"/>
                          </a:rPr>
                          <m:t>4</m:t>
                        </m:r>
                      </m:e>
                    </m:rad>
                    <m:r>
                      <a:rPr lang="fa-IR" sz="3000" i="1">
                        <a:solidFill>
                          <a:schemeClr val="tx1">
                            <a:lumMod val="95000"/>
                            <a:lumOff val="5000"/>
                          </a:schemeClr>
                        </a:solidFill>
                        <a:latin typeface="Cambria Math" panose="02040503050406030204" pitchFamily="18" charset="0"/>
                      </a:rPr>
                      <m:t>=</m:t>
                    </m:r>
                    <m:r>
                      <a:rPr lang="fa-IR" sz="3000" i="1">
                        <a:solidFill>
                          <a:schemeClr val="tx1">
                            <a:lumMod val="95000"/>
                            <a:lumOff val="5000"/>
                          </a:schemeClr>
                        </a:solidFill>
                        <a:latin typeface="Cambria Math" panose="02040503050406030204" pitchFamily="18" charset="0"/>
                      </a:rPr>
                      <m:t>2</m:t>
                    </m:r>
                  </m:oMath>
                </a14:m>
                <a:r>
                  <a:rPr lang="fa-IR" sz="3000" dirty="0" smtClean="0">
                    <a:solidFill>
                      <a:schemeClr val="tx1">
                        <a:lumMod val="95000"/>
                        <a:lumOff val="5000"/>
                      </a:schemeClr>
                    </a:solidFill>
                  </a:rPr>
                  <a:t>  </a:t>
                </a:r>
                <a:r>
                  <a:rPr lang="fa-IR" sz="3000" dirty="0" smtClean="0">
                    <a:solidFill>
                      <a:srgbClr val="FF0000"/>
                    </a:solidFill>
                  </a:rPr>
                  <a:t>×  </a:t>
                </a:r>
                <a:r>
                  <a:rPr lang="fa-IR" sz="3000" dirty="0" smtClean="0">
                    <a:solidFill>
                      <a:schemeClr val="tx1">
                        <a:lumMod val="95000"/>
                        <a:lumOff val="5000"/>
                      </a:schemeClr>
                    </a:solidFill>
                  </a:rPr>
                  <a:t>    </a:t>
                </a:r>
                <a:endParaRPr lang="fa-IR" sz="3000" dirty="0">
                  <a:solidFill>
                    <a:schemeClr val="tx1">
                      <a:lumMod val="95000"/>
                      <a:lumOff val="5000"/>
                    </a:schemeClr>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72400" y="4028404"/>
                <a:ext cx="4348800" cy="727187"/>
              </a:xfrm>
              <a:prstGeom prst="rect">
                <a:avLst/>
              </a:prstGeom>
              <a:blipFill>
                <a:blip r:embed="rId6"/>
                <a:stretch>
                  <a:fillRect b="-20168"/>
                </a:stretch>
              </a:blipFill>
            </p:spPr>
            <p:txBody>
              <a:bodyPr/>
              <a:lstStyle/>
              <a:p>
                <a:r>
                  <a:rPr lang="fa-IR">
                    <a:noFill/>
                  </a:rPr>
                  <a:t> </a:t>
                </a:r>
              </a:p>
            </p:txBody>
          </p:sp>
        </mc:Fallback>
      </mc:AlternateContent>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7049" y="3010860"/>
            <a:ext cx="666513" cy="666513"/>
          </a:xfrm>
          <a:prstGeom prst="rect">
            <a:avLst/>
          </a:prstGeom>
        </p:spPr>
      </p:pic>
      <p:cxnSp>
        <p:nvCxnSpPr>
          <p:cNvPr id="14" name="Straight Arrow Connector 13"/>
          <p:cNvCxnSpPr>
            <a:stCxn id="11" idx="3"/>
          </p:cNvCxnSpPr>
          <p:nvPr/>
        </p:nvCxnSpPr>
        <p:spPr>
          <a:xfrm flipV="1">
            <a:off x="4521200" y="4391997"/>
            <a:ext cx="2260600" cy="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6851650" y="4153470"/>
            <a:ext cx="3511550" cy="477054"/>
          </a:xfrm>
          <a:prstGeom prst="rect">
            <a:avLst/>
          </a:prstGeom>
          <a:noFill/>
        </p:spPr>
        <p:txBody>
          <a:bodyPr wrap="square" rtlCol="1">
            <a:spAutoFit/>
          </a:bodyPr>
          <a:lstStyle/>
          <a:p>
            <a:pPr algn="r"/>
            <a:r>
              <a:rPr lang="fa-IR" sz="2500" dirty="0" smtClean="0"/>
              <a:t>چون مقدار          را نمی دانیم.</a:t>
            </a:r>
            <a:endParaRPr lang="fa-IR" sz="2500" dirty="0"/>
          </a:p>
        </p:txBody>
      </p:sp>
      <mc:AlternateContent xmlns:mc="http://schemas.openxmlformats.org/markup-compatibility/2006" xmlns:a14="http://schemas.microsoft.com/office/drawing/2010/main">
        <mc:Choice Requires="a14">
          <p:sp>
            <p:nvSpPr>
              <p:cNvPr id="16" name="Rectangle 15"/>
              <p:cNvSpPr/>
              <p:nvPr/>
            </p:nvSpPr>
            <p:spPr>
              <a:xfrm>
                <a:off x="8227900" y="4142505"/>
                <a:ext cx="843244" cy="4880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fa-IR" sz="2300" i="1">
                              <a:solidFill>
                                <a:schemeClr val="tx1">
                                  <a:lumMod val="95000"/>
                                  <a:lumOff val="5000"/>
                                </a:schemeClr>
                              </a:solidFill>
                              <a:latin typeface="Cambria Math" panose="02040503050406030204" pitchFamily="18" charset="0"/>
                            </a:rPr>
                          </m:ctrlPr>
                        </m:radPr>
                        <m:deg/>
                        <m:e>
                          <m:r>
                            <a:rPr lang="fa-IR" sz="2300" i="1">
                              <a:solidFill>
                                <a:schemeClr val="tx1">
                                  <a:lumMod val="95000"/>
                                  <a:lumOff val="5000"/>
                                </a:schemeClr>
                              </a:solidFill>
                              <a:latin typeface="Cambria Math" panose="02040503050406030204" pitchFamily="18" charset="0"/>
                            </a:rPr>
                            <m:t>−</m:t>
                          </m:r>
                          <m:r>
                            <a:rPr lang="fa-IR" sz="2300" i="1">
                              <a:solidFill>
                                <a:schemeClr val="tx1">
                                  <a:lumMod val="95000"/>
                                  <a:lumOff val="5000"/>
                                </a:schemeClr>
                              </a:solidFill>
                              <a:latin typeface="Cambria Math" panose="02040503050406030204" pitchFamily="18" charset="0"/>
                            </a:rPr>
                            <m:t>2</m:t>
                          </m:r>
                        </m:e>
                      </m:rad>
                    </m:oMath>
                  </m:oMathPara>
                </a14:m>
                <a:endParaRPr lang="fa-IR" sz="2300" dirty="0"/>
              </a:p>
            </p:txBody>
          </p:sp>
        </mc:Choice>
        <mc:Fallback xmlns="">
          <p:sp>
            <p:nvSpPr>
              <p:cNvPr id="16" name="Rectangle 15"/>
              <p:cNvSpPr>
                <a:spLocks noRot="1" noChangeAspect="1" noMove="1" noResize="1" noEditPoints="1" noAdjustHandles="1" noChangeArrowheads="1" noChangeShapeType="1" noTextEdit="1"/>
              </p:cNvSpPr>
              <p:nvPr/>
            </p:nvSpPr>
            <p:spPr>
              <a:xfrm>
                <a:off x="8227900" y="4142505"/>
                <a:ext cx="843244" cy="488019"/>
              </a:xfrm>
              <a:prstGeom prst="rect">
                <a:avLst/>
              </a:prstGeom>
              <a:blipFill>
                <a:blip r:embed="rId8"/>
                <a:stretch>
                  <a:fillRect/>
                </a:stretch>
              </a:blipFill>
            </p:spPr>
            <p:txBody>
              <a:bodyPr/>
              <a:lstStyle/>
              <a:p>
                <a:r>
                  <a:rPr lang="fa-IR">
                    <a:noFill/>
                  </a:rPr>
                  <a:t> </a:t>
                </a:r>
              </a:p>
            </p:txBody>
          </p:sp>
        </mc:Fallback>
      </mc:AlternateContent>
      <p:sp>
        <p:nvSpPr>
          <p:cNvPr id="17" name="Isosceles Triangle 16">
            <a:hlinkClick r:id="" action="ppaction://hlinkshowjump?jump=nextslide"/>
          </p:cNvPr>
          <p:cNvSpPr/>
          <p:nvPr/>
        </p:nvSpPr>
        <p:spPr>
          <a:xfrm rot="5400000">
            <a:off x="11269846" y="5962516"/>
            <a:ext cx="687387" cy="828675"/>
          </a:xfrm>
          <a:prstGeom prst="triangle">
            <a:avLst/>
          </a:prstGeom>
        </p:spPr>
        <p:style>
          <a:lnRef idx="1">
            <a:schemeClr val="accent6"/>
          </a:lnRef>
          <a:fillRef idx="2">
            <a:schemeClr val="accent6"/>
          </a:fillRef>
          <a:effectRef idx="1">
            <a:schemeClr val="accent6"/>
          </a:effectRef>
          <a:fontRef idx="minor">
            <a:schemeClr val="dk1"/>
          </a:fontRef>
        </p:style>
        <p:txBody>
          <a:bodyPr vert="vert" rtlCol="1" anchor="ctr"/>
          <a:lstStyle/>
          <a:p>
            <a:pPr algn="ctr" rtl="1" eaLnBrk="1" fontAlgn="auto" hangingPunct="1">
              <a:spcBef>
                <a:spcPts val="0"/>
              </a:spcBef>
              <a:spcAft>
                <a:spcPts val="0"/>
              </a:spcAft>
              <a:defRPr/>
            </a:pPr>
            <a:r>
              <a:rPr lang="en-US" dirty="0"/>
              <a:t>N  </a:t>
            </a:r>
            <a:endParaRPr lang="fa-IR" dirty="0"/>
          </a:p>
        </p:txBody>
      </p:sp>
      <p:sp>
        <p:nvSpPr>
          <p:cNvPr id="18" name="Isosceles Triangle 17">
            <a:hlinkClick r:id="" action="ppaction://hlinkshowjump?jump=previousslide"/>
          </p:cNvPr>
          <p:cNvSpPr/>
          <p:nvPr/>
        </p:nvSpPr>
        <p:spPr>
          <a:xfrm rot="16200000">
            <a:off x="10345127" y="5979185"/>
            <a:ext cx="688975" cy="828675"/>
          </a:xfrm>
          <a:prstGeom prst="triangle">
            <a:avLst/>
          </a:prstGeom>
        </p:spPr>
        <p:style>
          <a:lnRef idx="1">
            <a:schemeClr val="accent6"/>
          </a:lnRef>
          <a:fillRef idx="2">
            <a:schemeClr val="accent6"/>
          </a:fillRef>
          <a:effectRef idx="1">
            <a:schemeClr val="accent6"/>
          </a:effectRef>
          <a:fontRef idx="minor">
            <a:schemeClr val="dk1"/>
          </a:fontRef>
        </p:style>
        <p:txBody>
          <a:bodyPr vert="vert" rtlCol="1" anchor="ctr"/>
          <a:lstStyle/>
          <a:p>
            <a:pPr algn="ctr" rtl="1" eaLnBrk="1" fontAlgn="auto" hangingPunct="1">
              <a:spcBef>
                <a:spcPts val="0"/>
              </a:spcBef>
              <a:spcAft>
                <a:spcPts val="0"/>
              </a:spcAft>
              <a:defRPr/>
            </a:pPr>
            <a:r>
              <a:rPr lang="en-US" dirty="0"/>
              <a:t>B  </a:t>
            </a:r>
            <a:endParaRPr lang="fa-IR" dirty="0"/>
          </a:p>
        </p:txBody>
      </p:sp>
    </p:spTree>
    <p:extLst>
      <p:ext uri="{BB962C8B-B14F-4D97-AF65-F5344CB8AC3E}">
        <p14:creationId xmlns:p14="http://schemas.microsoft.com/office/powerpoint/2010/main" val="28093717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in)">
                                      <p:cBhvr>
                                        <p:cTn id="46" dur="2000"/>
                                        <p:tgtEl>
                                          <p:spTgt spid="14"/>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9" grpId="0"/>
      <p:bldP spid="10" grpId="0"/>
      <p:bldP spid="11"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3571"/>
          <a:stretch/>
        </p:blipFill>
        <p:spPr>
          <a:xfrm>
            <a:off x="12694" y="1"/>
            <a:ext cx="12179306" cy="1844040"/>
          </a:xfrm>
          <a:prstGeom prst="rect">
            <a:avLst/>
          </a:prstGeom>
        </p:spPr>
      </p:pic>
      <p:sp>
        <p:nvSpPr>
          <p:cNvPr id="3" name="Title 1"/>
          <p:cNvSpPr txBox="1">
            <a:spLocks/>
          </p:cNvSpPr>
          <p:nvPr/>
        </p:nvSpPr>
        <p:spPr>
          <a:xfrm>
            <a:off x="1537229" y="1811794"/>
            <a:ext cx="10364451" cy="643613"/>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fa-IR" sz="3200" smtClean="0">
                <a:solidFill>
                  <a:srgbClr val="FF0000"/>
                </a:solidFill>
                <a:cs typeface="B Titr" panose="00000700000000000000" pitchFamily="2" charset="-78"/>
              </a:rPr>
              <a:t>یادآوری</a:t>
            </a:r>
            <a:endParaRPr lang="en-US" sz="3200" dirty="0">
              <a:solidFill>
                <a:srgbClr val="FF0000"/>
              </a:solidFill>
              <a:cs typeface="B Titr" panose="00000700000000000000" pitchFamily="2" charset="-78"/>
            </a:endParaRPr>
          </a:p>
        </p:txBody>
      </p:sp>
      <p:sp>
        <p:nvSpPr>
          <p:cNvPr id="4" name="Content Placeholder 2"/>
          <p:cNvSpPr txBox="1">
            <a:spLocks/>
          </p:cNvSpPr>
          <p:nvPr/>
        </p:nvSpPr>
        <p:spPr>
          <a:xfrm>
            <a:off x="1537229" y="2472414"/>
            <a:ext cx="10363826" cy="4236338"/>
          </a:xfrm>
          <a:prstGeom prst="rect">
            <a:avLst/>
          </a:prstGeom>
        </p:spPr>
        <p:txBody>
          <a:bodyPr vert="horz" lIns="91440" tIns="45720" rIns="91440" bIns="45720" rtlCol="0">
            <a:normAutofit/>
          </a:bodyPr>
          <a:lst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fa-IR" dirty="0" smtClean="0">
                <a:solidFill>
                  <a:schemeClr val="tx1">
                    <a:lumMod val="95000"/>
                    <a:lumOff val="5000"/>
                  </a:schemeClr>
                </a:solidFill>
                <a:cs typeface="B Titr" panose="00000700000000000000" pitchFamily="2" charset="-78"/>
              </a:rPr>
              <a:t>در سال گذشته با مطالب زیر آشنا شدیم:</a:t>
            </a:r>
          </a:p>
          <a:p>
            <a:pPr marL="0" indent="0">
              <a:buFont typeface="Arial" panose="020B0604020202020204" pitchFamily="34" charset="0"/>
              <a:buNone/>
            </a:pPr>
            <a:r>
              <a:rPr lang="fa-IR" b="1" dirty="0" smtClean="0">
                <a:solidFill>
                  <a:schemeClr val="tx1">
                    <a:lumMod val="95000"/>
                    <a:lumOff val="5000"/>
                  </a:schemeClr>
                </a:solidFill>
                <a:cs typeface="B Zar" panose="00000400000000000000" pitchFamily="2" charset="-78"/>
              </a:rPr>
              <a:t>عددی که توان ندارد، توان</a:t>
            </a:r>
            <a:r>
              <a:rPr lang="fa-IR" b="1" dirty="0" smtClean="0">
                <a:solidFill>
                  <a:srgbClr val="FF0000"/>
                </a:solidFill>
                <a:cs typeface="B Zar" panose="00000400000000000000" pitchFamily="2" charset="-78"/>
              </a:rPr>
              <a:t> یک </a:t>
            </a:r>
            <a:r>
              <a:rPr lang="fa-IR" b="1" dirty="0" smtClean="0">
                <a:solidFill>
                  <a:schemeClr val="tx1">
                    <a:lumMod val="95000"/>
                    <a:lumOff val="5000"/>
                  </a:schemeClr>
                </a:solidFill>
                <a:cs typeface="B Zar" panose="00000400000000000000" pitchFamily="2" charset="-78"/>
              </a:rPr>
              <a:t>می گیرد.</a:t>
            </a:r>
          </a:p>
          <a:p>
            <a:pPr marL="0" indent="0">
              <a:buFont typeface="Arial" panose="020B0604020202020204" pitchFamily="34" charset="0"/>
              <a:buNone/>
            </a:pPr>
            <a:endParaRPr lang="fa-IR" b="1" dirty="0" smtClean="0">
              <a:solidFill>
                <a:schemeClr val="tx1">
                  <a:lumMod val="95000"/>
                  <a:lumOff val="5000"/>
                </a:schemeClr>
              </a:solidFill>
              <a:cs typeface="B Zar" panose="00000400000000000000" pitchFamily="2" charset="-78"/>
            </a:endParaRPr>
          </a:p>
          <a:p>
            <a:pPr marL="0" indent="0">
              <a:buFont typeface="Arial" panose="020B0604020202020204" pitchFamily="34" charset="0"/>
              <a:buNone/>
            </a:pPr>
            <a:r>
              <a:rPr lang="fa-IR" b="1" dirty="0" smtClean="0">
                <a:solidFill>
                  <a:schemeClr val="tx1">
                    <a:lumMod val="95000"/>
                    <a:lumOff val="5000"/>
                  </a:schemeClr>
                </a:solidFill>
                <a:cs typeface="B Zar" panose="00000400000000000000" pitchFamily="2" charset="-78"/>
              </a:rPr>
              <a:t>هر عدد به توان</a:t>
            </a:r>
            <a:r>
              <a:rPr lang="fa-IR" b="1" dirty="0" smtClean="0">
                <a:solidFill>
                  <a:srgbClr val="FF0000"/>
                </a:solidFill>
                <a:cs typeface="B Zar" panose="00000400000000000000" pitchFamily="2" charset="-78"/>
              </a:rPr>
              <a:t> یک </a:t>
            </a:r>
            <a:r>
              <a:rPr lang="fa-IR" b="1" dirty="0" smtClean="0">
                <a:solidFill>
                  <a:schemeClr val="tx1">
                    <a:lumMod val="95000"/>
                    <a:lumOff val="5000"/>
                  </a:schemeClr>
                </a:solidFill>
                <a:cs typeface="B Zar" panose="00000400000000000000" pitchFamily="2" charset="-78"/>
              </a:rPr>
              <a:t>برابر با</a:t>
            </a:r>
            <a:r>
              <a:rPr lang="fa-IR" b="1" dirty="0" smtClean="0">
                <a:solidFill>
                  <a:srgbClr val="FF0000"/>
                </a:solidFill>
                <a:cs typeface="B Zar" panose="00000400000000000000" pitchFamily="2" charset="-78"/>
              </a:rPr>
              <a:t> خود عدد </a:t>
            </a:r>
            <a:r>
              <a:rPr lang="fa-IR" b="1" dirty="0" smtClean="0">
                <a:solidFill>
                  <a:schemeClr val="tx1">
                    <a:lumMod val="95000"/>
                    <a:lumOff val="5000"/>
                  </a:schemeClr>
                </a:solidFill>
                <a:cs typeface="B Zar" panose="00000400000000000000" pitchFamily="2" charset="-78"/>
              </a:rPr>
              <a:t>است.</a:t>
            </a:r>
          </a:p>
          <a:p>
            <a:pPr marL="0" indent="0">
              <a:buFont typeface="Arial" panose="020B0604020202020204" pitchFamily="34" charset="0"/>
              <a:buNone/>
            </a:pPr>
            <a:endParaRPr lang="fa-IR" b="1" dirty="0" smtClean="0">
              <a:solidFill>
                <a:schemeClr val="tx1">
                  <a:lumMod val="95000"/>
                  <a:lumOff val="5000"/>
                </a:schemeClr>
              </a:solidFill>
              <a:cs typeface="B Zar" panose="00000400000000000000" pitchFamily="2" charset="-78"/>
            </a:endParaRPr>
          </a:p>
          <a:p>
            <a:pPr marL="0" indent="0">
              <a:buFont typeface="Arial" panose="020B0604020202020204" pitchFamily="34" charset="0"/>
              <a:buNone/>
            </a:pPr>
            <a:r>
              <a:rPr lang="fa-IR" b="1" dirty="0" smtClean="0">
                <a:solidFill>
                  <a:schemeClr val="tx1">
                    <a:lumMod val="95000"/>
                    <a:lumOff val="5000"/>
                  </a:schemeClr>
                </a:solidFill>
                <a:cs typeface="B Zar" panose="00000400000000000000" pitchFamily="2" charset="-78"/>
              </a:rPr>
              <a:t>هر عدد به توان </a:t>
            </a:r>
            <a:r>
              <a:rPr lang="fa-IR" b="1" dirty="0" smtClean="0">
                <a:solidFill>
                  <a:srgbClr val="FF0000"/>
                </a:solidFill>
                <a:cs typeface="B Zar" panose="00000400000000000000" pitchFamily="2" charset="-78"/>
              </a:rPr>
              <a:t>صفر</a:t>
            </a:r>
            <a:r>
              <a:rPr lang="fa-IR" b="1" dirty="0" smtClean="0">
                <a:solidFill>
                  <a:schemeClr val="tx1">
                    <a:lumMod val="95000"/>
                    <a:lumOff val="5000"/>
                  </a:schemeClr>
                </a:solidFill>
                <a:cs typeface="B Zar" panose="00000400000000000000" pitchFamily="2" charset="-78"/>
              </a:rPr>
              <a:t> برابر با</a:t>
            </a:r>
            <a:r>
              <a:rPr lang="fa-IR" b="1" dirty="0" smtClean="0">
                <a:solidFill>
                  <a:srgbClr val="FF0000"/>
                </a:solidFill>
                <a:cs typeface="B Zar" panose="00000400000000000000" pitchFamily="2" charset="-78"/>
              </a:rPr>
              <a:t> یک </a:t>
            </a:r>
            <a:r>
              <a:rPr lang="fa-IR" b="1" dirty="0" smtClean="0">
                <a:solidFill>
                  <a:schemeClr val="tx1">
                    <a:lumMod val="95000"/>
                    <a:lumOff val="5000"/>
                  </a:schemeClr>
                </a:solidFill>
                <a:cs typeface="B Zar" panose="00000400000000000000" pitchFamily="2" charset="-78"/>
              </a:rPr>
              <a:t>می شود</a:t>
            </a:r>
            <a:r>
              <a:rPr lang="fa-IR" b="1" dirty="0" smtClean="0">
                <a:solidFill>
                  <a:srgbClr val="FF0000"/>
                </a:solidFill>
                <a:cs typeface="B Zar" panose="00000400000000000000" pitchFamily="2" charset="-78"/>
              </a:rPr>
              <a:t>.(به جز صفر)</a:t>
            </a:r>
          </a:p>
          <a:p>
            <a:pPr marL="0" indent="0">
              <a:buFont typeface="Arial" panose="020B0604020202020204" pitchFamily="34" charset="0"/>
              <a:buNone/>
            </a:pPr>
            <a:endParaRPr lang="fa-IR" b="1" dirty="0" smtClean="0">
              <a:solidFill>
                <a:schemeClr val="tx1">
                  <a:lumMod val="95000"/>
                  <a:lumOff val="5000"/>
                </a:schemeClr>
              </a:solidFill>
              <a:cs typeface="B Zar" panose="00000400000000000000" pitchFamily="2" charset="-78"/>
            </a:endParaRPr>
          </a:p>
          <a:p>
            <a:pPr marL="0" indent="0">
              <a:buFont typeface="Arial" panose="020B0604020202020204" pitchFamily="34" charset="0"/>
              <a:buNone/>
            </a:pPr>
            <a:r>
              <a:rPr lang="fa-IR" b="1" dirty="0" smtClean="0">
                <a:solidFill>
                  <a:srgbClr val="FF0000"/>
                </a:solidFill>
                <a:cs typeface="B Zar" panose="00000400000000000000" pitchFamily="2" charset="-78"/>
              </a:rPr>
              <a:t>یک</a:t>
            </a:r>
            <a:r>
              <a:rPr lang="fa-IR" b="1" dirty="0" smtClean="0">
                <a:solidFill>
                  <a:schemeClr val="tx1">
                    <a:lumMod val="95000"/>
                    <a:lumOff val="5000"/>
                  </a:schemeClr>
                </a:solidFill>
                <a:cs typeface="B Zar" panose="00000400000000000000" pitchFamily="2" charset="-78"/>
              </a:rPr>
              <a:t> به هر توانی برابر با </a:t>
            </a:r>
            <a:r>
              <a:rPr lang="fa-IR" b="1" dirty="0" smtClean="0">
                <a:solidFill>
                  <a:srgbClr val="FF0000"/>
                </a:solidFill>
                <a:cs typeface="B Zar" panose="00000400000000000000" pitchFamily="2" charset="-78"/>
              </a:rPr>
              <a:t>یک</a:t>
            </a:r>
            <a:r>
              <a:rPr lang="fa-IR" b="1" dirty="0" smtClean="0">
                <a:solidFill>
                  <a:schemeClr val="tx1">
                    <a:lumMod val="95000"/>
                    <a:lumOff val="5000"/>
                  </a:schemeClr>
                </a:solidFill>
                <a:cs typeface="B Zar" panose="00000400000000000000" pitchFamily="2" charset="-78"/>
              </a:rPr>
              <a:t> است.</a:t>
            </a:r>
            <a:endParaRPr lang="fa-IR" b="1" dirty="0" smtClean="0">
              <a:solidFill>
                <a:schemeClr val="tx1">
                  <a:lumMod val="95000"/>
                  <a:lumOff val="5000"/>
                </a:schemeClr>
              </a:solidFill>
              <a:cs typeface="B Titr" panose="00000700000000000000" pitchFamily="2" charset="-78"/>
            </a:endParaRPr>
          </a:p>
        </p:txBody>
      </p:sp>
      <mc:AlternateContent xmlns:mc="http://schemas.openxmlformats.org/markup-compatibility/2006" xmlns:a14="http://schemas.microsoft.com/office/drawing/2010/main">
        <mc:Choice Requires="a14">
          <p:sp>
            <p:nvSpPr>
              <p:cNvPr id="5" name="TextBox 4"/>
              <p:cNvSpPr txBox="1"/>
              <p:nvPr/>
            </p:nvSpPr>
            <p:spPr>
              <a:xfrm>
                <a:off x="2593921" y="2847636"/>
                <a:ext cx="3992451" cy="50276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fa-IR" sz="2000" b="0" i="1" smtClean="0">
                              <a:solidFill>
                                <a:srgbClr val="FF0000"/>
                              </a:solidFill>
                              <a:latin typeface="Cambria Math" panose="02040503050406030204" pitchFamily="18" charset="0"/>
                            </a:rPr>
                            <m:t>۱</m:t>
                          </m:r>
                        </m:sup>
                      </m:sSup>
                      <m:r>
                        <a:rPr lang="fa-IR" sz="2000" b="0" i="1" smtClean="0">
                          <a:latin typeface="Cambria Math" panose="02040503050406030204" pitchFamily="18" charset="0"/>
                        </a:rPr>
                        <m:t>                                 </m:t>
                      </m:r>
                      <m:r>
                        <a:rPr lang="fa-IR" sz="2000" b="0" i="1" smtClean="0">
                          <a:latin typeface="Cambria Math" panose="02040503050406030204" pitchFamily="18" charset="0"/>
                        </a:rPr>
                        <m:t>۴</m:t>
                      </m:r>
                      <m:r>
                        <a:rPr lang="fa-IR" sz="2000" b="0" i="1" smtClean="0">
                          <a:latin typeface="Cambria Math" panose="02040503050406030204" pitchFamily="18" charset="0"/>
                        </a:rPr>
                        <m:t>=</m:t>
                      </m:r>
                      <m:sSup>
                        <m:sSupPr>
                          <m:ctrlPr>
                            <a:rPr lang="fa-IR" sz="2000" b="0" i="1" smtClean="0">
                              <a:latin typeface="Cambria Math" panose="02040503050406030204" pitchFamily="18" charset="0"/>
                            </a:rPr>
                          </m:ctrlPr>
                        </m:sSupPr>
                        <m:e>
                          <m:r>
                            <a:rPr lang="fa-IR" sz="2000" b="0" i="1" smtClean="0">
                              <a:latin typeface="Cambria Math" panose="02040503050406030204" pitchFamily="18" charset="0"/>
                            </a:rPr>
                            <m:t>۴</m:t>
                          </m:r>
                        </m:e>
                        <m:sup>
                          <m:r>
                            <a:rPr lang="fa-IR" sz="2000" b="0" i="1" smtClean="0">
                              <a:solidFill>
                                <a:srgbClr val="FF0000"/>
                              </a:solidFill>
                              <a:latin typeface="Cambria Math" panose="02040503050406030204" pitchFamily="18" charset="0"/>
                            </a:rPr>
                            <m:t>۱</m:t>
                          </m:r>
                        </m:sup>
                      </m:sSup>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593921" y="2847636"/>
                <a:ext cx="3992451" cy="502766"/>
              </a:xfrm>
              <a:prstGeom prst="rect">
                <a:avLst/>
              </a:prstGeom>
              <a:blipFill>
                <a:blip r:embed="rId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93922" y="3901519"/>
                <a:ext cx="3825464" cy="49763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𝑛</m:t>
                          </m:r>
                        </m:e>
                        <m:sup>
                          <m:r>
                            <a:rPr lang="fa-IR" sz="2000" b="0" i="1" smtClean="0">
                              <a:solidFill>
                                <a:srgbClr val="FF0000"/>
                              </a:solidFill>
                              <a:latin typeface="Cambria Math" panose="02040503050406030204" pitchFamily="18" charset="0"/>
                            </a:rPr>
                            <m:t>۱</m:t>
                          </m:r>
                        </m:sup>
                      </m:sSup>
                      <m:r>
                        <a:rPr lang="fa-IR"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fa-IR" sz="2000" b="0" i="1" smtClean="0">
                              <a:latin typeface="Cambria Math" panose="02040503050406030204" pitchFamily="18" charset="0"/>
                            </a:rPr>
                            <m:t>۷</m:t>
                          </m:r>
                        </m:e>
                        <m:sup>
                          <m:r>
                            <a:rPr lang="fa-IR" sz="2000" b="0" i="1" smtClean="0">
                              <a:solidFill>
                                <a:srgbClr val="FF0000"/>
                              </a:solidFill>
                              <a:latin typeface="Cambria Math" panose="02040503050406030204" pitchFamily="18" charset="0"/>
                            </a:rPr>
                            <m:t>۱</m:t>
                          </m:r>
                        </m:sup>
                      </m:sSup>
                      <m:r>
                        <a:rPr lang="fa-IR" sz="2000" b="0" i="1" smtClean="0">
                          <a:latin typeface="Cambria Math" panose="02040503050406030204" pitchFamily="18" charset="0"/>
                        </a:rPr>
                        <m:t>=</m:t>
                      </m:r>
                      <m:r>
                        <a:rPr lang="fa-IR" sz="2000" b="0" i="1" smtClean="0">
                          <a:latin typeface="Cambria Math" panose="02040503050406030204" pitchFamily="18" charset="0"/>
                        </a:rPr>
                        <m:t>۷</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2593922" y="3901519"/>
                <a:ext cx="3825464" cy="497637"/>
              </a:xfrm>
              <a:prstGeom prst="rect">
                <a:avLst/>
              </a:prstGeom>
              <a:blipFill>
                <a:blip r:embed="rId4"/>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93922" y="4950273"/>
                <a:ext cx="3992451" cy="4308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𝑛</m:t>
                          </m:r>
                        </m:e>
                        <m:sup>
                          <m:r>
                            <a:rPr lang="fa-IR" sz="2000" b="0" i="1" smtClean="0">
                              <a:solidFill>
                                <a:srgbClr val="FF0000"/>
                              </a:solidFill>
                              <a:latin typeface="Cambria Math" panose="02040503050406030204" pitchFamily="18" charset="0"/>
                            </a:rPr>
                            <m:t>۰</m:t>
                          </m:r>
                        </m:sup>
                      </m:sSup>
                      <m:r>
                        <a:rPr lang="en-US" sz="2000" b="0" i="1" smtClean="0">
                          <a:latin typeface="Cambria Math" panose="02040503050406030204" pitchFamily="18" charset="0"/>
                        </a:rPr>
                        <m:t>=</m:t>
                      </m:r>
                      <m:r>
                        <a:rPr lang="fa-IR" sz="2000" b="0" i="1" smtClean="0">
                          <a:latin typeface="Cambria Math" panose="02040503050406030204" pitchFamily="18" charset="0"/>
                        </a:rPr>
                        <m:t>۱</m:t>
                      </m:r>
                      <m:r>
                        <a:rPr lang="fa-IR" sz="2000" b="0" i="1" smtClean="0">
                          <a:latin typeface="Cambria Math" panose="02040503050406030204" pitchFamily="18" charset="0"/>
                        </a:rPr>
                        <m:t>                               </m:t>
                      </m:r>
                      <m:sSup>
                        <m:sSupPr>
                          <m:ctrlPr>
                            <a:rPr lang="fa-IR" sz="2000" b="0" i="1" smtClean="0">
                              <a:latin typeface="Cambria Math" panose="02040503050406030204" pitchFamily="18" charset="0"/>
                            </a:rPr>
                          </m:ctrlPr>
                        </m:sSupPr>
                        <m:e>
                          <m:r>
                            <a:rPr lang="fa-IR" sz="2000" b="0" i="1" smtClean="0">
                              <a:latin typeface="Cambria Math" panose="02040503050406030204" pitchFamily="18" charset="0"/>
                            </a:rPr>
                            <m:t>۱۵</m:t>
                          </m:r>
                        </m:e>
                        <m:sup>
                          <m:r>
                            <a:rPr lang="fa-IR" sz="2000" b="0" i="1" smtClean="0">
                              <a:solidFill>
                                <a:srgbClr val="FF0000"/>
                              </a:solidFill>
                              <a:latin typeface="Cambria Math" panose="02040503050406030204" pitchFamily="18" charset="0"/>
                            </a:rPr>
                            <m:t>۰</m:t>
                          </m:r>
                        </m:sup>
                      </m:sSup>
                      <m:r>
                        <a:rPr lang="fa-IR" sz="2000" b="0" i="1" smtClean="0">
                          <a:latin typeface="Cambria Math" panose="02040503050406030204" pitchFamily="18" charset="0"/>
                        </a:rPr>
                        <m:t>=</m:t>
                      </m:r>
                      <m:r>
                        <a:rPr lang="fa-IR" sz="2000" b="0" i="1" smtClean="0">
                          <a:latin typeface="Cambria Math" panose="02040503050406030204" pitchFamily="18" charset="0"/>
                        </a:rPr>
                        <m:t>۱</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593922" y="4950273"/>
                <a:ext cx="3992451" cy="430887"/>
              </a:xfrm>
              <a:prstGeom prst="rect">
                <a:avLst/>
              </a:prstGeom>
              <a:blipFill>
                <a:blip r:embed="rId5"/>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93921" y="5844043"/>
                <a:ext cx="3992451" cy="49802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sz="2000" i="1" smtClean="0">
                              <a:latin typeface="Cambria Math" panose="02040503050406030204" pitchFamily="18" charset="0"/>
                            </a:rPr>
                          </m:ctrlPr>
                        </m:sSupPr>
                        <m:e>
                          <m:r>
                            <a:rPr lang="fa-IR" sz="2000" b="0" i="1" smtClean="0">
                              <a:latin typeface="Cambria Math" panose="02040503050406030204" pitchFamily="18" charset="0"/>
                            </a:rPr>
                            <m:t>۱</m:t>
                          </m:r>
                        </m:e>
                        <m:sup>
                          <m:r>
                            <a:rPr lang="en-US" sz="2000" b="0" i="1" smtClean="0">
                              <a:latin typeface="Cambria Math" panose="02040503050406030204" pitchFamily="18" charset="0"/>
                            </a:rPr>
                            <m:t>𝑛</m:t>
                          </m:r>
                        </m:sup>
                      </m:sSup>
                      <m:r>
                        <a:rPr lang="fa-IR" sz="2000" b="0" i="1" smtClean="0">
                          <a:latin typeface="Cambria Math" panose="02040503050406030204" pitchFamily="18" charset="0"/>
                        </a:rPr>
                        <m:t>=</m:t>
                      </m:r>
                      <m:r>
                        <a:rPr lang="fa-IR" sz="2000" b="0" i="1" smtClean="0">
                          <a:latin typeface="Cambria Math" panose="02040503050406030204" pitchFamily="18" charset="0"/>
                        </a:rPr>
                        <m:t>۱</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fa-IR" sz="2000" b="0" i="1" smtClean="0">
                              <a:latin typeface="Cambria Math" panose="02040503050406030204" pitchFamily="18" charset="0"/>
                            </a:rPr>
                            <m:t>۱</m:t>
                          </m:r>
                        </m:e>
                        <m:sup>
                          <m:r>
                            <a:rPr lang="fa-IR" sz="2000" b="0" i="1" smtClean="0">
                              <a:latin typeface="Cambria Math" panose="02040503050406030204" pitchFamily="18" charset="0"/>
                            </a:rPr>
                            <m:t>۹</m:t>
                          </m:r>
                        </m:sup>
                      </m:sSup>
                      <m:r>
                        <a:rPr lang="fa-IR" sz="2000" b="0" i="1" smtClean="0">
                          <a:latin typeface="Cambria Math" panose="02040503050406030204" pitchFamily="18" charset="0"/>
                        </a:rPr>
                        <m:t>=</m:t>
                      </m:r>
                      <m:r>
                        <a:rPr lang="fa-IR" sz="2000" b="0" i="1" smtClean="0">
                          <a:latin typeface="Cambria Math" panose="02040503050406030204" pitchFamily="18" charset="0"/>
                        </a:rPr>
                        <m:t>۱</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593921" y="5844043"/>
                <a:ext cx="3992451" cy="498021"/>
              </a:xfrm>
              <a:prstGeom prst="rect">
                <a:avLst/>
              </a:prstGeom>
              <a:blipFill>
                <a:blip r:embed="rId6"/>
                <a:stretch>
                  <a:fillRect l="-153"/>
                </a:stretch>
              </a:blipFill>
            </p:spPr>
            <p:txBody>
              <a:bodyPr/>
              <a:lstStyle/>
              <a:p>
                <a:r>
                  <a:rPr lang="fa-IR">
                    <a:noFill/>
                  </a:rPr>
                  <a:t> </a:t>
                </a:r>
              </a:p>
            </p:txBody>
          </p:sp>
        </mc:Fallback>
      </mc:AlternateContent>
      <p:grpSp>
        <p:nvGrpSpPr>
          <p:cNvPr id="9" name="Group 8"/>
          <p:cNvGrpSpPr/>
          <p:nvPr/>
        </p:nvGrpSpPr>
        <p:grpSpPr>
          <a:xfrm>
            <a:off x="173227" y="2306924"/>
            <a:ext cx="2420694" cy="2695217"/>
            <a:chOff x="5847092" y="1583032"/>
            <a:chExt cx="3846418" cy="4722647"/>
          </a:xfrm>
        </p:grpSpPr>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77451" y1="62097" x2="77451" y2="62097"/>
                          <a14:foregroundMark x1="86275" y1="81855" x2="86275" y2="81855"/>
                        </a14:backgroundRemoval>
                      </a14:imgEffect>
                    </a14:imgLayer>
                  </a14:imgProps>
                </a:ext>
                <a:ext uri="{28A0092B-C50C-407E-A947-70E740481C1C}">
                  <a14:useLocalDpi xmlns:a14="http://schemas.microsoft.com/office/drawing/2010/main" val="0"/>
                </a:ext>
              </a:extLst>
            </a:blip>
            <a:stretch>
              <a:fillRect/>
            </a:stretch>
          </p:blipFill>
          <p:spPr>
            <a:xfrm>
              <a:off x="5847092" y="1583032"/>
              <a:ext cx="2301799" cy="2798265"/>
            </a:xfrm>
            <a:prstGeom prst="rect">
              <a:avLst/>
            </a:prstGeom>
          </p:spPr>
        </p:pic>
        <p:grpSp>
          <p:nvGrpSpPr>
            <p:cNvPr id="11" name="Group 10"/>
            <p:cNvGrpSpPr/>
            <p:nvPr/>
          </p:nvGrpSpPr>
          <p:grpSpPr>
            <a:xfrm>
              <a:off x="6753674" y="3616042"/>
              <a:ext cx="2939836" cy="2689637"/>
              <a:chOff x="208898" y="1522640"/>
              <a:chExt cx="2939836" cy="2689637"/>
            </a:xfrm>
          </p:grpSpPr>
          <p:pic>
            <p:nvPicPr>
              <p:cNvPr id="12" name="Picture 11"/>
              <p:cNvPicPr>
                <a:picLocks noChangeAspect="1"/>
              </p:cNvPicPr>
              <p:nvPr/>
            </p:nvPicPr>
            <p:blipFill>
              <a:blip r:embed="rId9">
                <a:extLst>
                  <a:ext uri="{BEBA8EAE-BF5A-486C-A8C5-ECC9F3942E4B}">
                    <a14:imgProps xmlns:a14="http://schemas.microsoft.com/office/drawing/2010/main">
                      <a14:imgLayer r:embed="rId10">
                        <a14:imgEffect>
                          <a14:backgroundRemoval t="9302" b="93953" l="2128" r="99149">
                            <a14:backgroundMark x1="43830" y1="43721" x2="60000" y2="59070"/>
                          </a14:backgroundRemoval>
                        </a14:imgEffect>
                      </a14:imgLayer>
                    </a14:imgProps>
                  </a:ext>
                  <a:ext uri="{28A0092B-C50C-407E-A947-70E740481C1C}">
                    <a14:useLocalDpi xmlns:a14="http://schemas.microsoft.com/office/drawing/2010/main" val="0"/>
                  </a:ext>
                </a:extLst>
              </a:blip>
              <a:stretch>
                <a:fillRect/>
              </a:stretch>
            </p:blipFill>
            <p:spPr>
              <a:xfrm>
                <a:off x="208898" y="1522640"/>
                <a:ext cx="2939836" cy="2689637"/>
              </a:xfrm>
              <a:prstGeom prst="rect">
                <a:avLst/>
              </a:prstGeom>
            </p:spPr>
          </p:pic>
          <p:sp>
            <p:nvSpPr>
              <p:cNvPr id="13" name="TextBox 12"/>
              <p:cNvSpPr txBox="1"/>
              <p:nvPr/>
            </p:nvSpPr>
            <p:spPr>
              <a:xfrm>
                <a:off x="1156301" y="2575070"/>
                <a:ext cx="1045030" cy="701086"/>
              </a:xfrm>
              <a:prstGeom prst="rect">
                <a:avLst/>
              </a:prstGeom>
              <a:noFill/>
            </p:spPr>
            <p:txBody>
              <a:bodyPr wrap="square" rtlCol="1">
                <a:spAutoFit/>
              </a:bodyPr>
              <a:lstStyle/>
              <a:p>
                <a:r>
                  <a:rPr lang="fa-IR" sz="2000" b="1" dirty="0" smtClean="0">
                    <a:cs typeface="B Titr" panose="00000700000000000000" pitchFamily="2" charset="-78"/>
                  </a:rPr>
                  <a:t>نمونه</a:t>
                </a:r>
                <a:endParaRPr lang="fa-IR" sz="3200" b="1" dirty="0">
                  <a:cs typeface="B Titr" panose="00000700000000000000" pitchFamily="2" charset="-78"/>
                </a:endParaRPr>
              </a:p>
            </p:txBody>
          </p:sp>
        </p:grpSp>
      </p:grpSp>
    </p:spTree>
    <p:extLst>
      <p:ext uri="{BB962C8B-B14F-4D97-AF65-F5344CB8AC3E}">
        <p14:creationId xmlns:p14="http://schemas.microsoft.com/office/powerpoint/2010/main" val="2975789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201417"/>
            <a:ext cx="12192000" cy="657564"/>
          </a:xfrm>
          <a:prstGeom prst="rect">
            <a:avLst/>
          </a:prstGeom>
        </p:spPr>
        <p:txBody>
          <a:bodyPr vert="horz" lIns="91440" tIns="45720" rIns="91440" bIns="45720" rtlCol="0">
            <a:normAutofit/>
          </a:bodyPr>
          <a:lst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fa-IR" b="1" dirty="0" smtClean="0">
                <a:solidFill>
                  <a:srgbClr val="FF0000"/>
                </a:solidFill>
                <a:cs typeface="B Zar" panose="00000400000000000000" pitchFamily="2" charset="-78"/>
              </a:rPr>
              <a:t>صفر</a:t>
            </a:r>
            <a:r>
              <a:rPr lang="fa-IR" b="1" dirty="0" smtClean="0">
                <a:solidFill>
                  <a:schemeClr val="tx1">
                    <a:lumMod val="95000"/>
                    <a:lumOff val="5000"/>
                  </a:schemeClr>
                </a:solidFill>
                <a:cs typeface="B Zar" panose="00000400000000000000" pitchFamily="2" charset="-78"/>
              </a:rPr>
              <a:t> به توان هر عدد برابربا </a:t>
            </a:r>
            <a:r>
              <a:rPr lang="fa-IR" b="1" dirty="0" smtClean="0">
                <a:solidFill>
                  <a:srgbClr val="FF0000"/>
                </a:solidFill>
                <a:cs typeface="B Zar" panose="00000400000000000000" pitchFamily="2" charset="-78"/>
              </a:rPr>
              <a:t>صفر</a:t>
            </a:r>
            <a:r>
              <a:rPr lang="fa-IR" b="1" dirty="0" smtClean="0">
                <a:solidFill>
                  <a:schemeClr val="tx1">
                    <a:lumMod val="95000"/>
                    <a:lumOff val="5000"/>
                  </a:schemeClr>
                </a:solidFill>
                <a:cs typeface="B Zar" panose="00000400000000000000" pitchFamily="2" charset="-78"/>
              </a:rPr>
              <a:t> است</a:t>
            </a:r>
            <a:r>
              <a:rPr lang="fa-IR" b="1" dirty="0" smtClean="0">
                <a:solidFill>
                  <a:srgbClr val="FF0000"/>
                </a:solidFill>
                <a:cs typeface="B Zar" panose="00000400000000000000" pitchFamily="2" charset="-78"/>
              </a:rPr>
              <a:t>.(آن عدد باید طبیعی باشد)</a:t>
            </a:r>
          </a:p>
        </p:txBody>
      </p:sp>
      <mc:AlternateContent xmlns:mc="http://schemas.openxmlformats.org/markup-compatibility/2006" xmlns:a14="http://schemas.microsoft.com/office/drawing/2010/main">
        <mc:Choice Requires="a14">
          <p:sp>
            <p:nvSpPr>
              <p:cNvPr id="7" name="TextBox 6"/>
              <p:cNvSpPr txBox="1"/>
              <p:nvPr/>
            </p:nvSpPr>
            <p:spPr>
              <a:xfrm>
                <a:off x="275701" y="201417"/>
                <a:ext cx="4059728"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sz="2000" i="1" smtClean="0">
                              <a:latin typeface="Cambria Math" panose="02040503050406030204" pitchFamily="18" charset="0"/>
                            </a:rPr>
                          </m:ctrlPr>
                        </m:sSupPr>
                        <m:e>
                          <m:r>
                            <a:rPr lang="fa-IR" sz="2000" b="0" i="1" smtClean="0">
                              <a:latin typeface="Cambria Math" panose="02040503050406030204" pitchFamily="18" charset="0"/>
                            </a:rPr>
                            <m:t>0</m:t>
                          </m:r>
                        </m:e>
                        <m:sup>
                          <m:r>
                            <a:rPr lang="en-US" sz="2000" b="0" i="1" smtClean="0">
                              <a:latin typeface="Cambria Math" panose="02040503050406030204" pitchFamily="18" charset="0"/>
                            </a:rPr>
                            <m:t>𝑛</m:t>
                          </m:r>
                        </m:sup>
                      </m:sSup>
                      <m:r>
                        <a:rPr lang="fa-IR" sz="2000" b="0" i="1" smtClean="0">
                          <a:latin typeface="Cambria Math" panose="02040503050406030204" pitchFamily="18" charset="0"/>
                        </a:rPr>
                        <m:t>=</m:t>
                      </m:r>
                      <m:r>
                        <a:rPr lang="fa-IR" sz="2000" b="0" i="1" smtClean="0">
                          <a:latin typeface="Cambria Math" panose="02040503050406030204" pitchFamily="18" charset="0"/>
                        </a:rPr>
                        <m:t>0</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fa-IR" sz="2000" b="0" i="1" smtClean="0">
                              <a:latin typeface="Cambria Math" panose="02040503050406030204" pitchFamily="18" charset="0"/>
                            </a:rPr>
                            <m:t>0</m:t>
                          </m:r>
                        </m:e>
                        <m:sup>
                          <m:r>
                            <a:rPr lang="fa-IR" sz="2000" b="0" i="1" smtClean="0">
                              <a:latin typeface="Cambria Math" panose="02040503050406030204" pitchFamily="18" charset="0"/>
                            </a:rPr>
                            <m:t>939</m:t>
                          </m:r>
                        </m:sup>
                      </m:sSup>
                      <m:r>
                        <a:rPr lang="fa-IR" sz="2000" b="0" i="1" smtClean="0">
                          <a:latin typeface="Cambria Math" panose="02040503050406030204" pitchFamily="18" charset="0"/>
                        </a:rPr>
                        <m:t>=</m:t>
                      </m:r>
                      <m:r>
                        <a:rPr lang="fa-IR" sz="2000" b="0" i="1" smtClean="0">
                          <a:latin typeface="Cambria Math" panose="02040503050406030204" pitchFamily="18" charset="0"/>
                        </a:rPr>
                        <m:t>0</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75701" y="201417"/>
                <a:ext cx="4059728" cy="400110"/>
              </a:xfrm>
              <a:prstGeom prst="rect">
                <a:avLst/>
              </a:prstGeom>
              <a:blipFill>
                <a:blip r:embed="rId2"/>
                <a:stretch>
                  <a:fillRect/>
                </a:stretch>
              </a:blipFill>
            </p:spPr>
            <p:txBody>
              <a:bodyPr/>
              <a:lstStyle/>
              <a:p>
                <a:r>
                  <a:rPr lang="fa-IR">
                    <a:noFill/>
                  </a:rPr>
                  <a:t> </a:t>
                </a:r>
              </a:p>
            </p:txBody>
          </p:sp>
        </mc:Fallback>
      </mc:AlternateContent>
      <p:sp>
        <p:nvSpPr>
          <p:cNvPr id="18" name="Content Placeholder 2"/>
          <p:cNvSpPr txBox="1">
            <a:spLocks/>
          </p:cNvSpPr>
          <p:nvPr/>
        </p:nvSpPr>
        <p:spPr>
          <a:xfrm>
            <a:off x="0" y="1109730"/>
            <a:ext cx="12192000" cy="45290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fa-IR" sz="2000" dirty="0" smtClean="0">
                <a:cs typeface="B Titr" panose="00000700000000000000" pitchFamily="2" charset="-78"/>
              </a:rPr>
              <a:t>ضرب اعداد توان دار:</a:t>
            </a:r>
          </a:p>
          <a:p>
            <a:pPr marL="0" indent="0" algn="r" rtl="1">
              <a:buFont typeface="Arial" panose="020B0604020202020204" pitchFamily="34" charset="0"/>
              <a:buNone/>
            </a:pPr>
            <a:endParaRPr lang="fa-IR" sz="2000" dirty="0" smtClean="0">
              <a:cs typeface="B Titr" panose="00000700000000000000" pitchFamily="2" charset="-78"/>
            </a:endParaRPr>
          </a:p>
          <a:p>
            <a:pPr marL="0" indent="0" algn="r" rtl="1">
              <a:buFont typeface="Arial" panose="020B0604020202020204" pitchFamily="34" charset="0"/>
              <a:buNone/>
            </a:pPr>
            <a:r>
              <a:rPr lang="fa-IR" sz="2000" b="1" dirty="0" smtClean="0">
                <a:solidFill>
                  <a:srgbClr val="FF0000"/>
                </a:solidFill>
                <a:cs typeface="B Zar" panose="00000400000000000000" pitchFamily="2" charset="-78"/>
              </a:rPr>
              <a:t>پایه مساوی : </a:t>
            </a:r>
            <a:r>
              <a:rPr lang="fa-IR" sz="2000" b="1" dirty="0" smtClean="0">
                <a:solidFill>
                  <a:srgbClr val="7030A0"/>
                </a:solidFill>
                <a:cs typeface="B Zar" panose="00000400000000000000" pitchFamily="2" charset="-78"/>
              </a:rPr>
              <a:t>توان ها را جمع می کنیم</a:t>
            </a:r>
          </a:p>
          <a:p>
            <a:pPr marL="0" indent="0" algn="r" rtl="1">
              <a:buFont typeface="Arial" panose="020B0604020202020204" pitchFamily="34" charset="0"/>
              <a:buNone/>
            </a:pPr>
            <a:endParaRPr lang="fa-IR" sz="2000" b="1" dirty="0" smtClean="0">
              <a:solidFill>
                <a:srgbClr val="7030A0"/>
              </a:solidFill>
              <a:cs typeface="B Zar" panose="00000400000000000000" pitchFamily="2" charset="-78"/>
            </a:endParaRPr>
          </a:p>
          <a:p>
            <a:pPr marL="0" indent="0" algn="r" rtl="1">
              <a:buFont typeface="Arial" panose="020B0604020202020204" pitchFamily="34" charset="0"/>
              <a:buNone/>
            </a:pPr>
            <a:r>
              <a:rPr lang="fa-IR" sz="2000" b="1" dirty="0" smtClean="0">
                <a:solidFill>
                  <a:srgbClr val="FF0000"/>
                </a:solidFill>
                <a:cs typeface="B Zar" panose="00000400000000000000" pitchFamily="2" charset="-78"/>
              </a:rPr>
              <a:t>توان مساوی : </a:t>
            </a:r>
            <a:r>
              <a:rPr lang="fa-IR" sz="2000" b="1" dirty="0" smtClean="0">
                <a:solidFill>
                  <a:srgbClr val="7030A0"/>
                </a:solidFill>
                <a:cs typeface="B Zar" panose="00000400000000000000" pitchFamily="2" charset="-78"/>
              </a:rPr>
              <a:t>پایه ها را ضرب می کنیم</a:t>
            </a:r>
          </a:p>
          <a:p>
            <a:pPr marL="0" indent="0" algn="r" rtl="1">
              <a:buFont typeface="Arial" panose="020B0604020202020204" pitchFamily="34" charset="0"/>
              <a:buNone/>
            </a:pPr>
            <a:endParaRPr lang="fa-IR" sz="2000" b="1" dirty="0" smtClean="0">
              <a:solidFill>
                <a:srgbClr val="7030A0"/>
              </a:solidFill>
              <a:cs typeface="B Zar" panose="00000400000000000000" pitchFamily="2" charset="-78"/>
            </a:endParaRPr>
          </a:p>
          <a:p>
            <a:pPr marL="0" indent="0" algn="r" rtl="1">
              <a:buFont typeface="Arial" panose="020B0604020202020204" pitchFamily="34" charset="0"/>
              <a:buNone/>
            </a:pPr>
            <a:r>
              <a:rPr lang="fa-IR" sz="2000" dirty="0" smtClean="0">
                <a:cs typeface="B Titr" panose="00000700000000000000" pitchFamily="2" charset="-78"/>
              </a:rPr>
              <a:t>تقسیم اعداد توان دار:</a:t>
            </a:r>
          </a:p>
          <a:p>
            <a:pPr marL="0" indent="0" algn="r" rtl="1">
              <a:buFont typeface="Arial" panose="020B0604020202020204" pitchFamily="34" charset="0"/>
              <a:buNone/>
            </a:pPr>
            <a:endParaRPr lang="fa-IR" sz="2000" dirty="0" smtClean="0">
              <a:cs typeface="B Titr" panose="00000700000000000000" pitchFamily="2" charset="-78"/>
            </a:endParaRPr>
          </a:p>
          <a:p>
            <a:pPr marL="0" indent="0" algn="r" rtl="1">
              <a:buFont typeface="Arial" panose="020B0604020202020204" pitchFamily="34" charset="0"/>
              <a:buNone/>
            </a:pPr>
            <a:r>
              <a:rPr lang="fa-IR" sz="2000" b="1" dirty="0" smtClean="0">
                <a:solidFill>
                  <a:srgbClr val="FF0000"/>
                </a:solidFill>
                <a:cs typeface="B Zar" panose="00000400000000000000" pitchFamily="2" charset="-78"/>
              </a:rPr>
              <a:t>پایه مساوی : </a:t>
            </a:r>
            <a:r>
              <a:rPr lang="fa-IR" sz="2000" b="1" dirty="0" smtClean="0">
                <a:solidFill>
                  <a:srgbClr val="7030A0"/>
                </a:solidFill>
                <a:cs typeface="B Zar" panose="00000400000000000000" pitchFamily="2" charset="-78"/>
              </a:rPr>
              <a:t>توان ها را از هم کم می کنیم</a:t>
            </a:r>
          </a:p>
          <a:p>
            <a:pPr marL="0" indent="0" algn="r" rtl="1">
              <a:buFont typeface="Arial" panose="020B0604020202020204" pitchFamily="34" charset="0"/>
              <a:buNone/>
            </a:pPr>
            <a:endParaRPr lang="fa-IR" sz="2000" b="1" dirty="0" smtClean="0">
              <a:solidFill>
                <a:srgbClr val="7030A0"/>
              </a:solidFill>
              <a:cs typeface="B Zar" panose="00000400000000000000" pitchFamily="2" charset="-78"/>
            </a:endParaRPr>
          </a:p>
          <a:p>
            <a:pPr marL="0" indent="0" algn="r" rtl="1">
              <a:buFont typeface="Arial" panose="020B0604020202020204" pitchFamily="34" charset="0"/>
              <a:buNone/>
            </a:pPr>
            <a:r>
              <a:rPr lang="fa-IR" sz="2000" b="1" dirty="0" smtClean="0">
                <a:solidFill>
                  <a:srgbClr val="FF0000"/>
                </a:solidFill>
                <a:cs typeface="B Zar" panose="00000400000000000000" pitchFamily="2" charset="-78"/>
              </a:rPr>
              <a:t>توان مساوی : </a:t>
            </a:r>
            <a:r>
              <a:rPr lang="fa-IR" sz="2000" b="1" dirty="0" smtClean="0">
                <a:solidFill>
                  <a:srgbClr val="7030A0"/>
                </a:solidFill>
                <a:cs typeface="B Zar" panose="00000400000000000000" pitchFamily="2" charset="-78"/>
              </a:rPr>
              <a:t>پایه ها را تقسیم می کنیم</a:t>
            </a:r>
          </a:p>
          <a:p>
            <a:pPr marL="0" indent="0" algn="r" rtl="1">
              <a:buFont typeface="Arial" panose="020B0604020202020204" pitchFamily="34" charset="0"/>
              <a:buNone/>
            </a:pPr>
            <a:endParaRPr lang="fa-IR" sz="2000" b="1" dirty="0">
              <a:solidFill>
                <a:srgbClr val="7030A0"/>
              </a:solidFill>
              <a:cs typeface="B Zar" panose="00000400000000000000" pitchFamily="2" charset="-78"/>
            </a:endParaRPr>
          </a:p>
        </p:txBody>
      </p:sp>
      <mc:AlternateContent xmlns:mc="http://schemas.openxmlformats.org/markup-compatibility/2006" xmlns:a14="http://schemas.microsoft.com/office/drawing/2010/main">
        <mc:Choice Requires="a14">
          <p:sp>
            <p:nvSpPr>
              <p:cNvPr id="19" name="TextBox 18"/>
              <p:cNvSpPr txBox="1"/>
              <p:nvPr/>
            </p:nvSpPr>
            <p:spPr>
              <a:xfrm>
                <a:off x="270457" y="1954208"/>
                <a:ext cx="4726546" cy="46666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solidFill>
                                <a:srgbClr val="FF0000"/>
                              </a:solidFill>
                              <a:latin typeface="Cambria Math" panose="02040503050406030204" pitchFamily="18" charset="0"/>
                            </a:rPr>
                            <m:t>𝑎</m:t>
                          </m:r>
                        </m:sup>
                      </m:sSup>
                      <m:r>
                        <a:rPr lang="en-US" sz="2000" i="1" smtClean="0">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𝑛</m:t>
                          </m:r>
                        </m:e>
                        <m:sup>
                          <m:r>
                            <a:rPr lang="en-US" sz="2000" b="0" i="1" smtClean="0">
                              <a:solidFill>
                                <a:srgbClr val="FF0000"/>
                              </a:solidFill>
                              <a:latin typeface="Cambria Math" panose="02040503050406030204" pitchFamily="18" charset="0"/>
                              <a:ea typeface="Cambria Math" panose="02040503050406030204" pitchFamily="18" charset="0"/>
                            </a:rPr>
                            <m:t>𝑏</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solidFill>
                                <a:srgbClr val="FF0000"/>
                              </a:solidFill>
                              <a:latin typeface="Cambria Math" panose="02040503050406030204" pitchFamily="18" charset="0"/>
                            </a:rPr>
                            <m:t>𝑎</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𝑏</m:t>
                          </m:r>
                        </m:sup>
                      </m:sSup>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fa-IR" sz="2000" b="0" i="1" smtClean="0">
                              <a:latin typeface="Cambria Math" panose="02040503050406030204" pitchFamily="18" charset="0"/>
                            </a:rPr>
                            <m:t>۷</m:t>
                          </m:r>
                        </m:e>
                        <m:sup>
                          <m:r>
                            <a:rPr lang="fa-IR" sz="2000" b="0" i="1" smtClean="0">
                              <a:solidFill>
                                <a:srgbClr val="FF0000"/>
                              </a:solidFill>
                              <a:latin typeface="Cambria Math" panose="02040503050406030204" pitchFamily="18" charset="0"/>
                            </a:rPr>
                            <m:t>۴</m:t>
                          </m:r>
                        </m:sup>
                      </m:sSup>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fa-IR" sz="2000" b="0" i="1" smtClean="0">
                              <a:latin typeface="Cambria Math" panose="02040503050406030204" pitchFamily="18" charset="0"/>
                              <a:ea typeface="Cambria Math" panose="02040503050406030204" pitchFamily="18" charset="0"/>
                            </a:rPr>
                            <m:t>۷</m:t>
                          </m:r>
                        </m:e>
                        <m:sup>
                          <m:r>
                            <a:rPr lang="fa-IR" sz="2000" b="0" i="1" smtClean="0">
                              <a:solidFill>
                                <a:srgbClr val="FF0000"/>
                              </a:solidFill>
                              <a:latin typeface="Cambria Math" panose="02040503050406030204" pitchFamily="18" charset="0"/>
                              <a:ea typeface="Cambria Math" panose="02040503050406030204" pitchFamily="18" charset="0"/>
                            </a:rPr>
                            <m:t>۵</m:t>
                          </m:r>
                        </m:sup>
                      </m:sSup>
                      <m:r>
                        <a:rPr lang="fa-IR" sz="2000" b="0" i="1" smtClean="0">
                          <a:latin typeface="Cambria Math" panose="02040503050406030204" pitchFamily="18" charset="0"/>
                          <a:ea typeface="Cambria Math" panose="02040503050406030204" pitchFamily="18" charset="0"/>
                        </a:rPr>
                        <m:t>=</m:t>
                      </m:r>
                      <m:sSup>
                        <m:sSupPr>
                          <m:ctrlPr>
                            <a:rPr lang="fa-IR" sz="2000" b="0" i="1" smtClean="0">
                              <a:latin typeface="Cambria Math" panose="02040503050406030204" pitchFamily="18" charset="0"/>
                              <a:ea typeface="Cambria Math" panose="02040503050406030204" pitchFamily="18" charset="0"/>
                            </a:rPr>
                          </m:ctrlPr>
                        </m:sSupPr>
                        <m:e>
                          <m:r>
                            <a:rPr lang="fa-IR" sz="2000" b="0" i="1" smtClean="0">
                              <a:latin typeface="Cambria Math" panose="02040503050406030204" pitchFamily="18" charset="0"/>
                              <a:ea typeface="Cambria Math" panose="02040503050406030204" pitchFamily="18" charset="0"/>
                            </a:rPr>
                            <m:t>۷</m:t>
                          </m:r>
                        </m:e>
                        <m:sup>
                          <m:r>
                            <a:rPr lang="fa-IR" sz="2000" b="0" i="1" smtClean="0">
                              <a:solidFill>
                                <a:srgbClr val="FF0000"/>
                              </a:solidFill>
                              <a:latin typeface="Cambria Math" panose="02040503050406030204" pitchFamily="18" charset="0"/>
                              <a:ea typeface="Cambria Math" panose="02040503050406030204" pitchFamily="18" charset="0"/>
                            </a:rPr>
                            <m:t>۹</m:t>
                          </m:r>
                        </m:sup>
                      </m:sSup>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70457" y="1954208"/>
                <a:ext cx="4726546" cy="466666"/>
              </a:xfrm>
              <a:prstGeom prst="rect">
                <a:avLst/>
              </a:prstGeom>
              <a:blipFill>
                <a:blip r:embed="rId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70457" y="2611933"/>
                <a:ext cx="4958366" cy="46666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sz="2000" i="1" smtClean="0">
                              <a:latin typeface="Cambria Math" panose="02040503050406030204" pitchFamily="18" charset="0"/>
                            </a:rPr>
                          </m:ctrlPr>
                        </m:sSupPr>
                        <m:e>
                          <m:r>
                            <a:rPr lang="en-US" sz="2000" b="0" i="1" smtClean="0">
                              <a:solidFill>
                                <a:srgbClr val="FF0000"/>
                              </a:solidFill>
                              <a:latin typeface="Cambria Math" panose="02040503050406030204" pitchFamily="18" charset="0"/>
                            </a:rPr>
                            <m:t>𝑥</m:t>
                          </m:r>
                        </m:e>
                        <m:sup>
                          <m:r>
                            <a:rPr lang="en-US" sz="2000" b="0" i="1" smtClean="0">
                              <a:solidFill>
                                <a:schemeClr val="tx1"/>
                              </a:solidFill>
                              <a:latin typeface="Cambria Math" panose="02040503050406030204" pitchFamily="18" charset="0"/>
                            </a:rPr>
                            <m:t>𝑛</m:t>
                          </m:r>
                        </m:sup>
                      </m:sSup>
                      <m:r>
                        <a:rPr lang="en-US" sz="2000" i="1" smtClean="0">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𝑦</m:t>
                          </m:r>
                        </m:e>
                        <m:sup>
                          <m:r>
                            <a:rPr lang="en-US" sz="2000" b="0" i="1" smtClean="0">
                              <a:solidFill>
                                <a:schemeClr val="tx1"/>
                              </a:solidFill>
                              <a:latin typeface="Cambria Math" panose="02040503050406030204" pitchFamily="18" charset="0"/>
                              <a:ea typeface="Cambria Math" panose="02040503050406030204" pitchFamily="18" charset="0"/>
                            </a:rPr>
                            <m:t>𝑛</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solidFill>
                                    <a:srgbClr val="FF0000"/>
                                  </a:solidFill>
                                  <a:latin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𝑦</m:t>
                              </m:r>
                            </m:e>
                          </m:d>
                        </m:e>
                        <m:sup>
                          <m:r>
                            <a:rPr lang="en-US" sz="2000" b="0" i="1" smtClean="0">
                              <a:solidFill>
                                <a:schemeClr val="tx1"/>
                              </a:solidFill>
                              <a:latin typeface="Cambria Math" panose="02040503050406030204" pitchFamily="18" charset="0"/>
                            </a:rPr>
                            <m:t>𝑛</m:t>
                          </m:r>
                        </m:sup>
                      </m:sSup>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fa-IR" sz="2000" b="0" i="1" smtClean="0">
                              <a:solidFill>
                                <a:srgbClr val="FF0000"/>
                              </a:solidFill>
                              <a:latin typeface="Cambria Math" panose="02040503050406030204" pitchFamily="18" charset="0"/>
                            </a:rPr>
                            <m:t>۴</m:t>
                          </m:r>
                        </m:e>
                        <m:sup>
                          <m:r>
                            <a:rPr lang="fa-IR" sz="2000" b="0" i="1" smtClean="0">
                              <a:solidFill>
                                <a:schemeClr val="tx1"/>
                              </a:solidFill>
                              <a:latin typeface="Cambria Math" panose="02040503050406030204" pitchFamily="18" charset="0"/>
                            </a:rPr>
                            <m:t>۹</m:t>
                          </m:r>
                        </m:sup>
                      </m:sSup>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fa-IR" sz="2000" b="0" i="1" smtClean="0">
                              <a:solidFill>
                                <a:srgbClr val="FF0000"/>
                              </a:solidFill>
                              <a:latin typeface="Cambria Math" panose="02040503050406030204" pitchFamily="18" charset="0"/>
                              <a:ea typeface="Cambria Math" panose="02040503050406030204" pitchFamily="18" charset="0"/>
                            </a:rPr>
                            <m:t>۶</m:t>
                          </m:r>
                        </m:e>
                        <m:sup>
                          <m:r>
                            <a:rPr lang="fa-IR" sz="2000" b="0" i="1" smtClean="0">
                              <a:solidFill>
                                <a:schemeClr val="tx1"/>
                              </a:solidFill>
                              <a:latin typeface="Cambria Math" panose="02040503050406030204" pitchFamily="18" charset="0"/>
                              <a:ea typeface="Cambria Math" panose="02040503050406030204" pitchFamily="18" charset="0"/>
                            </a:rPr>
                            <m:t>۹</m:t>
                          </m:r>
                        </m:sup>
                      </m:sSup>
                      <m:r>
                        <a:rPr lang="fa-IR" sz="2000" b="0" i="1" smtClean="0">
                          <a:latin typeface="Cambria Math" panose="02040503050406030204" pitchFamily="18" charset="0"/>
                          <a:ea typeface="Cambria Math" panose="02040503050406030204" pitchFamily="18" charset="0"/>
                        </a:rPr>
                        <m:t>=</m:t>
                      </m:r>
                      <m:sSup>
                        <m:sSupPr>
                          <m:ctrlPr>
                            <a:rPr lang="fa-IR" sz="2000" b="0" i="1" smtClean="0">
                              <a:latin typeface="Cambria Math" panose="02040503050406030204" pitchFamily="18" charset="0"/>
                              <a:ea typeface="Cambria Math" panose="02040503050406030204" pitchFamily="18" charset="0"/>
                            </a:rPr>
                          </m:ctrlPr>
                        </m:sSupPr>
                        <m:e>
                          <m:r>
                            <a:rPr lang="fa-IR" sz="2000" b="0" i="1" smtClean="0">
                              <a:solidFill>
                                <a:srgbClr val="FF0000"/>
                              </a:solidFill>
                              <a:latin typeface="Cambria Math" panose="02040503050406030204" pitchFamily="18" charset="0"/>
                              <a:ea typeface="Cambria Math" panose="02040503050406030204" pitchFamily="18" charset="0"/>
                            </a:rPr>
                            <m:t>۲۴</m:t>
                          </m:r>
                        </m:e>
                        <m:sup>
                          <m:r>
                            <a:rPr lang="fa-IR" sz="2000" b="0" i="1" smtClean="0">
                              <a:solidFill>
                                <a:schemeClr val="tx1"/>
                              </a:solidFill>
                              <a:latin typeface="Cambria Math" panose="02040503050406030204" pitchFamily="18" charset="0"/>
                              <a:ea typeface="Cambria Math" panose="02040503050406030204" pitchFamily="18" charset="0"/>
                            </a:rPr>
                            <m:t>۹</m:t>
                          </m:r>
                        </m:sup>
                      </m:sSup>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70457" y="2611933"/>
                <a:ext cx="4958366" cy="466666"/>
              </a:xfrm>
              <a:prstGeom prst="rect">
                <a:avLst/>
              </a:prstGeom>
              <a:blipFill>
                <a:blip r:embed="rId4"/>
                <a:stretch>
                  <a:fillRect b="-6494"/>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70457" y="4245139"/>
                <a:ext cx="4726546" cy="4662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solidFill>
                                <a:srgbClr val="FF0000"/>
                              </a:solidFill>
                              <a:latin typeface="Cambria Math" panose="02040503050406030204" pitchFamily="18" charset="0"/>
                            </a:rPr>
                            <m:t>𝑎</m:t>
                          </m:r>
                        </m:sup>
                      </m:sSup>
                      <m:r>
                        <a:rPr lang="en-US" sz="2000" i="1">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𝑛</m:t>
                          </m:r>
                        </m:e>
                        <m:sup>
                          <m:r>
                            <a:rPr lang="en-US" sz="2000" b="0" i="1" smtClean="0">
                              <a:solidFill>
                                <a:srgbClr val="FF0000"/>
                              </a:solidFill>
                              <a:latin typeface="Cambria Math" panose="02040503050406030204" pitchFamily="18" charset="0"/>
                              <a:ea typeface="Cambria Math" panose="02040503050406030204" pitchFamily="18" charset="0"/>
                            </a:rPr>
                            <m:t>𝑏</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solidFill>
                                <a:srgbClr val="FF0000"/>
                              </a:solidFill>
                              <a:latin typeface="Cambria Math" panose="02040503050406030204" pitchFamily="18" charset="0"/>
                            </a:rPr>
                            <m:t>𝑎</m:t>
                          </m:r>
                          <m:r>
                            <a:rPr lang="fa-IR"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𝑏</m:t>
                          </m:r>
                        </m:sup>
                      </m:sSup>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fa-IR" sz="2000" b="0" i="1" smtClean="0">
                              <a:latin typeface="Cambria Math" panose="02040503050406030204" pitchFamily="18" charset="0"/>
                            </a:rPr>
                            <m:t>۶</m:t>
                          </m:r>
                        </m:e>
                        <m:sup>
                          <m:r>
                            <a:rPr lang="fa-IR" sz="2000" b="0" i="1" smtClean="0">
                              <a:solidFill>
                                <a:srgbClr val="FF0000"/>
                              </a:solidFill>
                              <a:latin typeface="Cambria Math" panose="02040503050406030204" pitchFamily="18" charset="0"/>
                            </a:rPr>
                            <m:t>۱۰</m:t>
                          </m:r>
                        </m:sup>
                      </m:sSup>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fa-IR" sz="2000" b="0" i="1" smtClean="0">
                              <a:latin typeface="Cambria Math" panose="02040503050406030204" pitchFamily="18" charset="0"/>
                              <a:ea typeface="Cambria Math" panose="02040503050406030204" pitchFamily="18" charset="0"/>
                            </a:rPr>
                            <m:t>۶</m:t>
                          </m:r>
                        </m:e>
                        <m:sup>
                          <m:r>
                            <a:rPr lang="fa-IR" sz="2000" b="0" i="1" smtClean="0">
                              <a:solidFill>
                                <a:srgbClr val="FF0000"/>
                              </a:solidFill>
                              <a:latin typeface="Cambria Math" panose="02040503050406030204" pitchFamily="18" charset="0"/>
                              <a:ea typeface="Cambria Math" panose="02040503050406030204" pitchFamily="18" charset="0"/>
                            </a:rPr>
                            <m:t>۳</m:t>
                          </m:r>
                        </m:sup>
                      </m:sSup>
                      <m:r>
                        <a:rPr lang="fa-IR" sz="2000" b="0" i="1" smtClean="0">
                          <a:latin typeface="Cambria Math" panose="02040503050406030204" pitchFamily="18" charset="0"/>
                          <a:ea typeface="Cambria Math" panose="02040503050406030204" pitchFamily="18" charset="0"/>
                        </a:rPr>
                        <m:t>=</m:t>
                      </m:r>
                      <m:sSup>
                        <m:sSupPr>
                          <m:ctrlPr>
                            <a:rPr lang="fa-IR" sz="2000" b="0" i="1" smtClean="0">
                              <a:latin typeface="Cambria Math" panose="02040503050406030204" pitchFamily="18" charset="0"/>
                              <a:ea typeface="Cambria Math" panose="02040503050406030204" pitchFamily="18" charset="0"/>
                            </a:rPr>
                          </m:ctrlPr>
                        </m:sSupPr>
                        <m:e>
                          <m:r>
                            <a:rPr lang="fa-IR" sz="2000" b="0" i="1" smtClean="0">
                              <a:latin typeface="Cambria Math" panose="02040503050406030204" pitchFamily="18" charset="0"/>
                              <a:ea typeface="Cambria Math" panose="02040503050406030204" pitchFamily="18" charset="0"/>
                            </a:rPr>
                            <m:t>۶</m:t>
                          </m:r>
                        </m:e>
                        <m:sup>
                          <m:r>
                            <a:rPr lang="fa-IR" sz="2000" b="0" i="1" smtClean="0">
                              <a:solidFill>
                                <a:srgbClr val="FF0000"/>
                              </a:solidFill>
                              <a:latin typeface="Cambria Math" panose="02040503050406030204" pitchFamily="18" charset="0"/>
                              <a:ea typeface="Cambria Math" panose="02040503050406030204" pitchFamily="18" charset="0"/>
                            </a:rPr>
                            <m:t>۷</m:t>
                          </m:r>
                        </m:sup>
                      </m:sSup>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70457" y="4245139"/>
                <a:ext cx="4726546" cy="466218"/>
              </a:xfrm>
              <a:prstGeom prst="rect">
                <a:avLst/>
              </a:prstGeom>
              <a:blipFill>
                <a:blip r:embed="rId5"/>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70457" y="4823695"/>
                <a:ext cx="5383368" cy="91063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sz="2000" i="1" smtClean="0">
                              <a:solidFill>
                                <a:schemeClr val="tx1"/>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𝑥</m:t>
                          </m:r>
                        </m:e>
                        <m:sup>
                          <m:r>
                            <a:rPr lang="en-US" sz="2000" b="0" i="1" smtClean="0">
                              <a:solidFill>
                                <a:schemeClr val="tx1"/>
                              </a:solidFill>
                              <a:latin typeface="Cambria Math" panose="02040503050406030204" pitchFamily="18" charset="0"/>
                            </a:rPr>
                            <m:t>𝑛</m:t>
                          </m:r>
                        </m:sup>
                      </m:sSup>
                      <m:r>
                        <a:rPr lang="en-US" sz="2000" i="1" smtClean="0">
                          <a:solidFill>
                            <a:schemeClr val="tx1"/>
                          </a:solidFill>
                          <a:latin typeface="Cambria Math" panose="02040503050406030204" pitchFamily="18" charset="0"/>
                          <a:ea typeface="Cambria Math" panose="02040503050406030204" pitchFamily="18" charset="0"/>
                        </a:rPr>
                        <m:t>÷</m:t>
                      </m:r>
                      <m:sSup>
                        <m:sSupPr>
                          <m:ctrlPr>
                            <a:rPr lang="en-US" sz="2000" i="1" smtClean="0">
                              <a:solidFill>
                                <a:schemeClr val="tx1"/>
                              </a:solidFill>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𝑦</m:t>
                          </m:r>
                        </m:e>
                        <m:sup>
                          <m:r>
                            <a:rPr lang="en-US" sz="2000" b="0" i="1" smtClean="0">
                              <a:solidFill>
                                <a:schemeClr val="tx1"/>
                              </a:solidFill>
                              <a:latin typeface="Cambria Math" panose="02040503050406030204" pitchFamily="18" charset="0"/>
                              <a:ea typeface="Cambria Math" panose="02040503050406030204" pitchFamily="18" charset="0"/>
                            </a:rPr>
                            <m:t>𝑛</m:t>
                          </m:r>
                        </m:sup>
                      </m:sSup>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d>
                            <m:dPr>
                              <m:ctrlPr>
                                <a:rPr lang="en-US" sz="2000" b="0" i="1" smtClean="0">
                                  <a:solidFill>
                                    <a:schemeClr val="tx1"/>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𝑥</m:t>
                              </m:r>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𝑦</m:t>
                              </m:r>
                            </m:e>
                          </m:d>
                        </m:e>
                        <m:sup>
                          <m:r>
                            <a:rPr lang="en-US" sz="2000" b="0" i="1" smtClean="0">
                              <a:solidFill>
                                <a:schemeClr val="tx1"/>
                              </a:solidFill>
                              <a:latin typeface="Cambria Math" panose="02040503050406030204" pitchFamily="18" charset="0"/>
                            </a:rPr>
                            <m:t>𝑛</m:t>
                          </m:r>
                        </m:sup>
                      </m:sSup>
                      <m:r>
                        <a:rPr lang="en-US" sz="2000" b="0" i="1" smtClean="0">
                          <a:solidFill>
                            <a:schemeClr val="tx1"/>
                          </a:solidFill>
                          <a:latin typeface="Cambria Math" panose="02040503050406030204" pitchFamily="18" charset="0"/>
                        </a:rPr>
                        <m:t>              </m:t>
                      </m:r>
                      <m:sSup>
                        <m:sSupPr>
                          <m:ctrlPr>
                            <a:rPr lang="en-US" sz="2000" b="0" i="1" smtClean="0">
                              <a:solidFill>
                                <a:schemeClr val="tx1"/>
                              </a:solidFill>
                              <a:latin typeface="Cambria Math" panose="02040503050406030204" pitchFamily="18" charset="0"/>
                            </a:rPr>
                          </m:ctrlPr>
                        </m:sSupPr>
                        <m:e>
                          <m:r>
                            <a:rPr lang="fa-IR" sz="2000" b="0" i="1" smtClean="0">
                              <a:solidFill>
                                <a:srgbClr val="FF0000"/>
                              </a:solidFill>
                              <a:latin typeface="Cambria Math" panose="02040503050406030204" pitchFamily="18" charset="0"/>
                            </a:rPr>
                            <m:t>۱۳</m:t>
                          </m:r>
                        </m:e>
                        <m:sup>
                          <m:r>
                            <a:rPr lang="fa-IR" sz="2000" b="0" i="1" smtClean="0">
                              <a:solidFill>
                                <a:schemeClr val="tx1"/>
                              </a:solidFill>
                              <a:latin typeface="Cambria Math" panose="02040503050406030204" pitchFamily="18" charset="0"/>
                            </a:rPr>
                            <m:t>۸</m:t>
                          </m:r>
                        </m:sup>
                      </m:sSup>
                      <m:r>
                        <a:rPr lang="en-US" sz="2000" b="0" i="1" smtClean="0">
                          <a:solidFill>
                            <a:schemeClr val="tx1"/>
                          </a:solidFill>
                          <a:latin typeface="Cambria Math" panose="02040503050406030204" pitchFamily="18" charset="0"/>
                          <a:ea typeface="Cambria Math" panose="02040503050406030204" pitchFamily="18" charset="0"/>
                        </a:rPr>
                        <m:t>÷</m:t>
                      </m:r>
                      <m:sSup>
                        <m:sSupPr>
                          <m:ctrlPr>
                            <a:rPr lang="en-US" sz="2000" b="0" i="1" smtClean="0">
                              <a:solidFill>
                                <a:schemeClr val="tx1"/>
                              </a:solidFill>
                              <a:latin typeface="Cambria Math" panose="02040503050406030204" pitchFamily="18" charset="0"/>
                              <a:ea typeface="Cambria Math" panose="02040503050406030204" pitchFamily="18" charset="0"/>
                            </a:rPr>
                          </m:ctrlPr>
                        </m:sSupPr>
                        <m:e>
                          <m:r>
                            <a:rPr lang="fa-IR" sz="2000" b="0" i="1" smtClean="0">
                              <a:solidFill>
                                <a:srgbClr val="FF0000"/>
                              </a:solidFill>
                              <a:latin typeface="Cambria Math" panose="02040503050406030204" pitchFamily="18" charset="0"/>
                              <a:ea typeface="Cambria Math" panose="02040503050406030204" pitchFamily="18" charset="0"/>
                            </a:rPr>
                            <m:t>۶</m:t>
                          </m:r>
                        </m:e>
                        <m:sup>
                          <m:r>
                            <a:rPr lang="fa-IR" sz="2000" b="0" i="1" smtClean="0">
                              <a:solidFill>
                                <a:schemeClr val="tx1"/>
                              </a:solidFill>
                              <a:latin typeface="Cambria Math" panose="02040503050406030204" pitchFamily="18" charset="0"/>
                              <a:ea typeface="Cambria Math" panose="02040503050406030204" pitchFamily="18" charset="0"/>
                            </a:rPr>
                            <m:t>۸</m:t>
                          </m:r>
                        </m:sup>
                      </m:sSup>
                      <m:r>
                        <a:rPr lang="fa-IR" sz="2000" b="0" i="1" smtClean="0">
                          <a:solidFill>
                            <a:schemeClr val="tx1"/>
                          </a:solidFill>
                          <a:latin typeface="Cambria Math" panose="02040503050406030204" pitchFamily="18" charset="0"/>
                          <a:ea typeface="Cambria Math" panose="02040503050406030204" pitchFamily="18" charset="0"/>
                        </a:rPr>
                        <m:t>=</m:t>
                      </m:r>
                      <m:sSup>
                        <m:sSupPr>
                          <m:ctrlPr>
                            <a:rPr lang="fa-IR" sz="2000" b="0" i="1" smtClean="0">
                              <a:solidFill>
                                <a:schemeClr val="tx1"/>
                              </a:solidFill>
                              <a:latin typeface="Cambria Math" panose="02040503050406030204" pitchFamily="18" charset="0"/>
                              <a:ea typeface="Cambria Math" panose="02040503050406030204" pitchFamily="18" charset="0"/>
                            </a:rPr>
                          </m:ctrlPr>
                        </m:sSupPr>
                        <m:e>
                          <m:d>
                            <m:dPr>
                              <m:ctrlPr>
                                <a:rPr lang="fa-IR" sz="2000" b="0" i="1" smtClean="0">
                                  <a:solidFill>
                                    <a:schemeClr val="tx1"/>
                                  </a:solidFill>
                                  <a:latin typeface="Cambria Math" panose="02040503050406030204" pitchFamily="18" charset="0"/>
                                  <a:ea typeface="Cambria Math" panose="02040503050406030204" pitchFamily="18" charset="0"/>
                                </a:rPr>
                              </m:ctrlPr>
                            </m:dPr>
                            <m:e>
                              <m:f>
                                <m:fPr>
                                  <m:ctrlPr>
                                    <a:rPr lang="fa-IR" sz="2000" i="1" smtClean="0">
                                      <a:solidFill>
                                        <a:srgbClr val="FF0000"/>
                                      </a:solidFill>
                                      <a:latin typeface="Cambria Math" panose="02040503050406030204" pitchFamily="18" charset="0"/>
                                      <a:ea typeface="Cambria Math" panose="02040503050406030204" pitchFamily="18" charset="0"/>
                                    </a:rPr>
                                  </m:ctrlPr>
                                </m:fPr>
                                <m:num>
                                  <m:r>
                                    <a:rPr lang="fa-IR" sz="2000" i="1">
                                      <a:solidFill>
                                        <a:srgbClr val="FF0000"/>
                                      </a:solidFill>
                                      <a:latin typeface="Cambria Math" panose="02040503050406030204" pitchFamily="18" charset="0"/>
                                      <a:ea typeface="Cambria Math" panose="02040503050406030204" pitchFamily="18" charset="0"/>
                                    </a:rPr>
                                    <m:t>۱۳</m:t>
                                  </m:r>
                                </m:num>
                                <m:den>
                                  <m:r>
                                    <a:rPr lang="fa-IR" sz="2000" i="1">
                                      <a:solidFill>
                                        <a:srgbClr val="FF0000"/>
                                      </a:solidFill>
                                      <a:latin typeface="Cambria Math" panose="02040503050406030204" pitchFamily="18" charset="0"/>
                                      <a:ea typeface="Cambria Math" panose="02040503050406030204" pitchFamily="18" charset="0"/>
                                    </a:rPr>
                                    <m:t>۶</m:t>
                                  </m:r>
                                </m:den>
                              </m:f>
                            </m:e>
                          </m:d>
                        </m:e>
                        <m:sup>
                          <m:r>
                            <a:rPr lang="fa-IR" sz="2000" b="0" i="1" smtClean="0">
                              <a:solidFill>
                                <a:schemeClr val="tx1"/>
                              </a:solidFill>
                              <a:latin typeface="Cambria Math" panose="02040503050406030204" pitchFamily="18" charset="0"/>
                              <a:ea typeface="Cambria Math" panose="02040503050406030204" pitchFamily="18" charset="0"/>
                            </a:rPr>
                            <m:t>۸</m:t>
                          </m:r>
                        </m:sup>
                      </m:sSup>
                    </m:oMath>
                  </m:oMathPara>
                </a14:m>
                <a:endParaRPr lang="en-US" sz="2000" dirty="0">
                  <a:solidFill>
                    <a:schemeClr val="tx1"/>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70457" y="4823695"/>
                <a:ext cx="5383368" cy="910634"/>
              </a:xfrm>
              <a:prstGeom prst="rect">
                <a:avLst/>
              </a:prstGeom>
              <a:blipFill>
                <a:blip r:embed="rId6"/>
                <a:stretch>
                  <a:fillRect/>
                </a:stretch>
              </a:blipFill>
            </p:spPr>
            <p:txBody>
              <a:bodyPr/>
              <a:lstStyle/>
              <a:p>
                <a:r>
                  <a:rPr lang="fa-IR">
                    <a:noFill/>
                  </a:rPr>
                  <a:t> </a:t>
                </a:r>
              </a:p>
            </p:txBody>
          </p:sp>
        </mc:Fallback>
      </mc:AlternateContent>
    </p:spTree>
    <p:extLst>
      <p:ext uri="{BB962C8B-B14F-4D97-AF65-F5344CB8AC3E}">
        <p14:creationId xmlns:p14="http://schemas.microsoft.com/office/powerpoint/2010/main" val="8869333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1)">
                                      <p:cBhvr>
                                        <p:cTn id="15" dur="2000"/>
                                        <p:tgtEl>
                                          <p:spTgt spid="1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heel(1)">
                                      <p:cBhvr>
                                        <p:cTn id="21" dur="2000"/>
                                        <p:tgtEl>
                                          <p:spTgt spid="2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heel(1)">
                                      <p:cBhvr>
                                        <p:cTn id="24" dur="2000"/>
                                        <p:tgtEl>
                                          <p:spTgt spid="21"/>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1)">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8"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17764" y="385013"/>
                <a:ext cx="1906869" cy="466859"/>
              </a:xfrm>
              <a:prstGeom prst="rect">
                <a:avLst/>
              </a:prstGeom>
              <a:noFill/>
            </p:spPr>
            <p:txBody>
              <a:bodyPr wrap="none" lIns="0" tIns="0" rIns="0" bIns="0" rtlCol="1">
                <a:spAutoFit/>
              </a:bodyPr>
              <a:lstStyle/>
              <a:p>
                <a14:m>
                  <m:oMath xmlns:m="http://schemas.openxmlformats.org/officeDocument/2006/math">
                    <m:sSup>
                      <m:sSupPr>
                        <m:ctrlPr>
                          <a:rPr lang="fa-IR" sz="3000" i="1" smtClean="0">
                            <a:solidFill>
                              <a:srgbClr val="FF0000"/>
                            </a:solidFill>
                            <a:latin typeface="Cambria Math" panose="02040503050406030204" pitchFamily="18" charset="0"/>
                          </a:rPr>
                        </m:ctrlPr>
                      </m:sSupPr>
                      <m:e>
                        <m:r>
                          <a:rPr lang="en-NZ" sz="3000" b="0" i="1" smtClean="0">
                            <a:solidFill>
                              <a:srgbClr val="FF0000"/>
                            </a:solidFill>
                            <a:latin typeface="Cambria Math" panose="02040503050406030204" pitchFamily="18" charset="0"/>
                          </a:rPr>
                          <m:t>𝑏</m:t>
                        </m:r>
                      </m:e>
                      <m:sup>
                        <m:r>
                          <a:rPr lang="fa-IR" sz="3000" i="0">
                            <a:solidFill>
                              <a:srgbClr val="FF0000"/>
                            </a:solidFill>
                            <a:latin typeface="Cambria Math" panose="02040503050406030204" pitchFamily="18" charset="0"/>
                          </a:rPr>
                          <m:t>−</m:t>
                        </m:r>
                        <m:r>
                          <a:rPr lang="fa-IR" sz="3000" b="0" i="0" smtClean="0">
                            <a:solidFill>
                              <a:srgbClr val="FF0000"/>
                            </a:solidFill>
                            <a:latin typeface="Cambria Math" panose="02040503050406030204" pitchFamily="18" charset="0"/>
                          </a:rPr>
                          <m:t>2</m:t>
                        </m:r>
                      </m:sup>
                    </m:sSup>
                    <m:func>
                      <m:funcPr>
                        <m:ctrlPr>
                          <a:rPr lang="fa-IR" sz="3000" i="1" smtClean="0">
                            <a:solidFill>
                              <a:srgbClr val="FF0000"/>
                            </a:solidFill>
                            <a:latin typeface="Cambria Math" panose="02040503050406030204" pitchFamily="18" charset="0"/>
                          </a:rPr>
                        </m:ctrlPr>
                      </m:funcPr>
                      <m:fName>
                        <m:r>
                          <a:rPr lang="fa-IR" sz="3000" b="0" i="0" smtClean="0">
                            <a:solidFill>
                              <a:srgbClr val="FF0000"/>
                            </a:solidFill>
                            <a:latin typeface="Cambria Math" panose="02040503050406030204" pitchFamily="18" charset="0"/>
                          </a:rPr>
                          <m:t>×</m:t>
                        </m:r>
                        <m:r>
                          <a:rPr lang="fa-IR" sz="3000" b="0" i="1" smtClean="0">
                            <a:solidFill>
                              <a:srgbClr val="FF0000"/>
                            </a:solidFill>
                            <a:latin typeface="Cambria Math" panose="02040503050406030204" pitchFamily="18" charset="0"/>
                          </a:rPr>
                          <m:t> </m:t>
                        </m:r>
                      </m:fName>
                      <m:e>
                        <m:sSup>
                          <m:sSupPr>
                            <m:ctrlPr>
                              <a:rPr lang="fa-IR" sz="3000" i="1">
                                <a:solidFill>
                                  <a:srgbClr val="FF0000"/>
                                </a:solidFill>
                                <a:latin typeface="Cambria Math" panose="02040503050406030204" pitchFamily="18" charset="0"/>
                              </a:rPr>
                            </m:ctrlPr>
                          </m:sSupPr>
                          <m:e>
                            <m:r>
                              <a:rPr lang="en-NZ" sz="3000" b="0" i="1" smtClean="0">
                                <a:solidFill>
                                  <a:srgbClr val="FF0000"/>
                                </a:solidFill>
                                <a:latin typeface="Cambria Math" panose="02040503050406030204" pitchFamily="18" charset="0"/>
                              </a:rPr>
                              <m:t>𝑏</m:t>
                            </m:r>
                          </m:e>
                          <m:sup>
                            <m:r>
                              <a:rPr lang="fa-IR" sz="3000" b="0" i="0" smtClean="0">
                                <a:solidFill>
                                  <a:srgbClr val="FF0000"/>
                                </a:solidFill>
                                <a:latin typeface="Cambria Math" panose="02040503050406030204" pitchFamily="18" charset="0"/>
                              </a:rPr>
                              <m:t>−</m:t>
                            </m:r>
                            <m:r>
                              <a:rPr lang="fa-IR" sz="3000" b="0" i="0" smtClean="0">
                                <a:solidFill>
                                  <a:srgbClr val="FF0000"/>
                                </a:solidFill>
                                <a:latin typeface="Cambria Math" panose="02040503050406030204" pitchFamily="18" charset="0"/>
                              </a:rPr>
                              <m:t>3</m:t>
                            </m:r>
                          </m:sup>
                        </m:sSup>
                      </m:e>
                    </m:func>
                  </m:oMath>
                </a14:m>
                <a:r>
                  <a:rPr lang="fa-IR" sz="3000" dirty="0" smtClean="0">
                    <a:solidFill>
                      <a:srgbClr val="FF0000"/>
                    </a:solidFill>
                  </a:rPr>
                  <a:t>=</a:t>
                </a:r>
                <a:endParaRPr lang="fa-IR" sz="3000" dirty="0">
                  <a:solidFill>
                    <a:srgbClr val="FF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17764" y="385013"/>
                <a:ext cx="1906869" cy="466859"/>
              </a:xfrm>
              <a:prstGeom prst="rect">
                <a:avLst/>
              </a:prstGeom>
              <a:blipFill>
                <a:blip r:embed="rId2"/>
                <a:stretch>
                  <a:fillRect t="-25974" r="-11502" b="-48052"/>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129633" y="341444"/>
                <a:ext cx="789440"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a-IR" sz="3000" i="1" smtClean="0">
                              <a:solidFill>
                                <a:schemeClr val="tx1">
                                  <a:lumMod val="95000"/>
                                  <a:lumOff val="5000"/>
                                </a:schemeClr>
                              </a:solidFill>
                              <a:latin typeface="Cambria Math" panose="02040503050406030204" pitchFamily="18" charset="0"/>
                            </a:rPr>
                          </m:ctrlPr>
                        </m:sSupPr>
                        <m:e>
                          <m:r>
                            <a:rPr lang="en-NZ" sz="3000" b="0" i="1" smtClean="0">
                              <a:solidFill>
                                <a:schemeClr val="tx1">
                                  <a:lumMod val="95000"/>
                                  <a:lumOff val="5000"/>
                                </a:schemeClr>
                              </a:solidFill>
                              <a:latin typeface="Cambria Math" panose="02040503050406030204" pitchFamily="18" charset="0"/>
                            </a:rPr>
                            <m:t>𝑏</m:t>
                          </m:r>
                        </m:e>
                        <m:sup>
                          <m:r>
                            <a:rPr lang="fa-IR" sz="3000" b="0" i="0" smtClean="0">
                              <a:solidFill>
                                <a:schemeClr val="tx1">
                                  <a:lumMod val="95000"/>
                                  <a:lumOff val="5000"/>
                                </a:schemeClr>
                              </a:solidFill>
                              <a:latin typeface="Cambria Math" panose="02040503050406030204" pitchFamily="18" charset="0"/>
                            </a:rPr>
                            <m:t>−</m:t>
                          </m:r>
                          <m:r>
                            <a:rPr lang="fa-IR" sz="3000" b="0" i="0" smtClean="0">
                              <a:solidFill>
                                <a:schemeClr val="tx1">
                                  <a:lumMod val="95000"/>
                                  <a:lumOff val="5000"/>
                                </a:schemeClr>
                              </a:solidFill>
                              <a:latin typeface="Cambria Math" panose="02040503050406030204" pitchFamily="18" charset="0"/>
                            </a:rPr>
                            <m:t>5</m:t>
                          </m:r>
                        </m:sup>
                      </m:sSup>
                    </m:oMath>
                  </m:oMathPara>
                </a14:m>
                <a:endParaRPr lang="fa-IR" sz="3000" dirty="0">
                  <a:solidFill>
                    <a:schemeClr val="tx1">
                      <a:lumMod val="95000"/>
                      <a:lumOff val="5000"/>
                    </a:schemeClr>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2129633" y="341444"/>
                <a:ext cx="789440" cy="553998"/>
              </a:xfrm>
              <a:prstGeom prst="rect">
                <a:avLst/>
              </a:prstGeom>
              <a:blipFill>
                <a:blip r:embed="rId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17764" y="1101435"/>
                <a:ext cx="1579535" cy="956929"/>
              </a:xfrm>
              <a:prstGeom prst="rect">
                <a:avLst/>
              </a:prstGeom>
              <a:noFill/>
            </p:spPr>
            <p:txBody>
              <a:bodyPr wrap="none" lIns="0" tIns="0" rIns="0" bIns="0" rtlCol="1">
                <a:spAutoFit/>
              </a:bodyPr>
              <a:lstStyle/>
              <a:p>
                <a14:m>
                  <m:oMath xmlns:m="http://schemas.openxmlformats.org/officeDocument/2006/math">
                    <m:f>
                      <m:fPr>
                        <m:ctrlPr>
                          <a:rPr lang="fa-IR" sz="4000" i="1" smtClean="0">
                            <a:solidFill>
                              <a:srgbClr val="FF0000"/>
                            </a:solidFill>
                            <a:latin typeface="Cambria Math" panose="02040503050406030204" pitchFamily="18" charset="0"/>
                          </a:rPr>
                        </m:ctrlPr>
                      </m:fPr>
                      <m:num>
                        <m:sSup>
                          <m:sSupPr>
                            <m:ctrlPr>
                              <a:rPr lang="fa-IR" sz="4000" i="1">
                                <a:solidFill>
                                  <a:srgbClr val="FF0000"/>
                                </a:solidFill>
                                <a:latin typeface="Cambria Math" panose="02040503050406030204" pitchFamily="18" charset="0"/>
                              </a:rPr>
                            </m:ctrlPr>
                          </m:sSupPr>
                          <m:e>
                            <m:r>
                              <a:rPr lang="fa-IR" sz="4000" b="0" i="0" smtClean="0">
                                <a:solidFill>
                                  <a:srgbClr val="FF0000"/>
                                </a:solidFill>
                                <a:latin typeface="Cambria Math" panose="02040503050406030204" pitchFamily="18" charset="0"/>
                              </a:rPr>
                              <m:t>2</m:t>
                            </m:r>
                          </m:e>
                          <m:sup>
                            <m:r>
                              <a:rPr lang="fa-IR" sz="4000" b="0" i="0" smtClean="0">
                                <a:solidFill>
                                  <a:srgbClr val="FF0000"/>
                                </a:solidFill>
                                <a:latin typeface="Cambria Math" panose="02040503050406030204" pitchFamily="18" charset="0"/>
                              </a:rPr>
                              <m:t>8</m:t>
                            </m:r>
                          </m:sup>
                        </m:sSup>
                        <m:r>
                          <a:rPr lang="fa-IR" sz="4000" b="0" i="0" smtClean="0">
                            <a:solidFill>
                              <a:srgbClr val="FF0000"/>
                            </a:solidFill>
                            <a:latin typeface="Cambria Math" panose="02040503050406030204" pitchFamily="18" charset="0"/>
                          </a:rPr>
                          <m:t>×</m:t>
                        </m:r>
                        <m:sSup>
                          <m:sSupPr>
                            <m:ctrlPr>
                              <a:rPr lang="fa-IR" sz="4000" i="1">
                                <a:solidFill>
                                  <a:srgbClr val="FF0000"/>
                                </a:solidFill>
                                <a:latin typeface="Cambria Math" panose="02040503050406030204" pitchFamily="18" charset="0"/>
                              </a:rPr>
                            </m:ctrlPr>
                          </m:sSupPr>
                          <m:e>
                            <m:r>
                              <a:rPr lang="fa-IR" sz="4000" b="0" i="0" smtClean="0">
                                <a:solidFill>
                                  <a:srgbClr val="FF0000"/>
                                </a:solidFill>
                                <a:latin typeface="Cambria Math" panose="02040503050406030204" pitchFamily="18" charset="0"/>
                              </a:rPr>
                              <m:t>5</m:t>
                            </m:r>
                          </m:e>
                          <m:sup>
                            <m:r>
                              <a:rPr lang="fa-IR" sz="4000" b="0" i="0" smtClean="0">
                                <a:solidFill>
                                  <a:srgbClr val="FF0000"/>
                                </a:solidFill>
                                <a:latin typeface="Cambria Math" panose="02040503050406030204" pitchFamily="18" charset="0"/>
                              </a:rPr>
                              <m:t>10</m:t>
                            </m:r>
                          </m:sup>
                        </m:sSup>
                      </m:num>
                      <m:den>
                        <m:sSup>
                          <m:sSupPr>
                            <m:ctrlPr>
                              <a:rPr lang="fa-IR" sz="4000" i="1">
                                <a:solidFill>
                                  <a:srgbClr val="FF0000"/>
                                </a:solidFill>
                                <a:latin typeface="Cambria Math" panose="02040503050406030204" pitchFamily="18" charset="0"/>
                              </a:rPr>
                            </m:ctrlPr>
                          </m:sSupPr>
                          <m:e>
                            <m:r>
                              <a:rPr lang="fa-IR" sz="4000" i="0">
                                <a:solidFill>
                                  <a:srgbClr val="FF0000"/>
                                </a:solidFill>
                                <a:latin typeface="Cambria Math" panose="02040503050406030204" pitchFamily="18" charset="0"/>
                              </a:rPr>
                              <m:t>2</m:t>
                            </m:r>
                          </m:e>
                          <m:sup>
                            <m:r>
                              <a:rPr lang="fa-IR" sz="4000" b="0" i="0" smtClean="0">
                                <a:solidFill>
                                  <a:srgbClr val="FF0000"/>
                                </a:solidFill>
                                <a:latin typeface="Cambria Math" panose="02040503050406030204" pitchFamily="18" charset="0"/>
                              </a:rPr>
                              <m:t>4</m:t>
                            </m:r>
                          </m:sup>
                        </m:sSup>
                        <m:r>
                          <a:rPr lang="fa-IR" sz="4000" b="0" i="1" smtClean="0">
                            <a:solidFill>
                              <a:srgbClr val="FF0000"/>
                            </a:solidFill>
                            <a:latin typeface="Cambria Math" panose="02040503050406030204" pitchFamily="18" charset="0"/>
                          </a:rPr>
                          <m:t>×</m:t>
                        </m:r>
                        <m:sSup>
                          <m:sSupPr>
                            <m:ctrlPr>
                              <a:rPr lang="fa-IR" sz="4000" i="1">
                                <a:solidFill>
                                  <a:srgbClr val="FF0000"/>
                                </a:solidFill>
                                <a:latin typeface="Cambria Math" panose="02040503050406030204" pitchFamily="18" charset="0"/>
                              </a:rPr>
                            </m:ctrlPr>
                          </m:sSupPr>
                          <m:e>
                            <m:r>
                              <a:rPr lang="fa-IR" sz="4000" b="0" i="0" smtClean="0">
                                <a:solidFill>
                                  <a:srgbClr val="FF0000"/>
                                </a:solidFill>
                                <a:latin typeface="Cambria Math" panose="02040503050406030204" pitchFamily="18" charset="0"/>
                              </a:rPr>
                              <m:t>5</m:t>
                            </m:r>
                          </m:e>
                          <m:sup>
                            <m:r>
                              <a:rPr lang="fa-IR" sz="4000" b="0" i="0" smtClean="0">
                                <a:solidFill>
                                  <a:srgbClr val="FF0000"/>
                                </a:solidFill>
                                <a:latin typeface="Cambria Math" panose="02040503050406030204" pitchFamily="18" charset="0"/>
                              </a:rPr>
                              <m:t>6</m:t>
                            </m:r>
                          </m:sup>
                        </m:sSup>
                      </m:den>
                    </m:f>
                  </m:oMath>
                </a14:m>
                <a:r>
                  <a:rPr lang="fa-IR" sz="4000" dirty="0" smtClean="0">
                    <a:solidFill>
                      <a:srgbClr val="FF0000"/>
                    </a:solidFill>
                  </a:rPr>
                  <a:t>=</a:t>
                </a:r>
                <a:endParaRPr lang="fa-IR" sz="40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17764" y="1101435"/>
                <a:ext cx="1579535" cy="956929"/>
              </a:xfrm>
              <a:prstGeom prst="rect">
                <a:avLst/>
              </a:prstGeom>
              <a:blipFill>
                <a:blip r:embed="rId4"/>
                <a:stretch>
                  <a:fillRect r="-18147" b="-16561"/>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753213" y="1343403"/>
                <a:ext cx="1451616" cy="461665"/>
              </a:xfrm>
              <a:prstGeom prst="rect">
                <a:avLst/>
              </a:prstGeom>
              <a:noFill/>
            </p:spPr>
            <p:txBody>
              <a:bodyPr wrap="none" lIns="0" tIns="0" rIns="0" bIns="0" rtlCol="1">
                <a:spAutoFit/>
              </a:bodyPr>
              <a:lstStyle/>
              <a:p>
                <a14:m>
                  <m:oMath xmlns:m="http://schemas.openxmlformats.org/officeDocument/2006/math">
                    <m:sSup>
                      <m:sSupPr>
                        <m:ctrlPr>
                          <a:rPr lang="fa-IR" sz="3000" i="1" smtClean="0">
                            <a:latin typeface="Cambria Math" panose="02040503050406030204" pitchFamily="18" charset="0"/>
                          </a:rPr>
                        </m:ctrlPr>
                      </m:sSupPr>
                      <m:e>
                        <m:r>
                          <a:rPr lang="fa-IR" sz="3000">
                            <a:latin typeface="Cambria Math" panose="02040503050406030204" pitchFamily="18" charset="0"/>
                          </a:rPr>
                          <m:t>2</m:t>
                        </m:r>
                      </m:e>
                      <m:sup>
                        <m:r>
                          <a:rPr lang="fa-IR" sz="3000" i="0">
                            <a:latin typeface="Cambria Math" panose="02040503050406030204" pitchFamily="18" charset="0"/>
                          </a:rPr>
                          <m:t>4</m:t>
                        </m:r>
                      </m:sup>
                    </m:sSup>
                    <m:r>
                      <a:rPr lang="fa-IR" sz="3000" b="0" i="0" smtClean="0">
                        <a:latin typeface="Cambria Math" panose="02040503050406030204" pitchFamily="18" charset="0"/>
                      </a:rPr>
                      <m:t>×</m:t>
                    </m:r>
                    <m:sSup>
                      <m:sSupPr>
                        <m:ctrlPr>
                          <a:rPr lang="fa-IR" sz="3000" i="1">
                            <a:latin typeface="Cambria Math" panose="02040503050406030204" pitchFamily="18" charset="0"/>
                          </a:rPr>
                        </m:ctrlPr>
                      </m:sSupPr>
                      <m:e>
                        <m:r>
                          <a:rPr lang="fa-IR" sz="3000" b="0" i="0" smtClean="0">
                            <a:latin typeface="Cambria Math" panose="02040503050406030204" pitchFamily="18" charset="0"/>
                          </a:rPr>
                          <m:t>5</m:t>
                        </m:r>
                      </m:e>
                      <m:sup>
                        <m:r>
                          <a:rPr lang="fa-IR" sz="3000" b="0" i="1" smtClean="0">
                            <a:latin typeface="Cambria Math" panose="02040503050406030204" pitchFamily="18" charset="0"/>
                          </a:rPr>
                          <m:t>4</m:t>
                        </m:r>
                      </m:sup>
                    </m:sSup>
                  </m:oMath>
                </a14:m>
                <a:r>
                  <a:rPr lang="fa-IR" sz="3000" dirty="0" smtClean="0"/>
                  <a:t>=</a:t>
                </a:r>
                <a:endParaRPr lang="fa-IR" sz="3000" dirty="0"/>
              </a:p>
            </p:txBody>
          </p:sp>
        </mc:Choice>
        <mc:Fallback xmlns="">
          <p:sp>
            <p:nvSpPr>
              <p:cNvPr id="5" name="TextBox 4"/>
              <p:cNvSpPr txBox="1">
                <a:spLocks noRot="1" noChangeAspect="1" noMove="1" noResize="1" noEditPoints="1" noAdjustHandles="1" noChangeArrowheads="1" noChangeShapeType="1" noTextEdit="1"/>
              </p:cNvSpPr>
              <p:nvPr/>
            </p:nvSpPr>
            <p:spPr>
              <a:xfrm>
                <a:off x="1753213" y="1343403"/>
                <a:ext cx="1451616" cy="461665"/>
              </a:xfrm>
              <a:prstGeom prst="rect">
                <a:avLst/>
              </a:prstGeom>
              <a:blipFill>
                <a:blip r:embed="rId5"/>
                <a:stretch>
                  <a:fillRect t="-26316" r="-14706" b="-50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089412" y="1294911"/>
                <a:ext cx="896336"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a-IR" sz="3000" i="1" smtClean="0">
                              <a:latin typeface="Cambria Math" panose="02040503050406030204" pitchFamily="18" charset="0"/>
                            </a:rPr>
                          </m:ctrlPr>
                        </m:sSupPr>
                        <m:e>
                          <m:r>
                            <a:rPr lang="fa-IR" sz="3000" b="0" i="0" smtClean="0">
                              <a:latin typeface="Cambria Math" panose="02040503050406030204" pitchFamily="18" charset="0"/>
                            </a:rPr>
                            <m:t>10</m:t>
                          </m:r>
                        </m:e>
                        <m:sup>
                          <m:r>
                            <a:rPr lang="fa-IR" sz="3000" b="0" i="1" smtClean="0">
                              <a:latin typeface="Cambria Math" panose="02040503050406030204" pitchFamily="18" charset="0"/>
                            </a:rPr>
                            <m:t>4</m:t>
                          </m:r>
                        </m:sup>
                      </m:sSup>
                    </m:oMath>
                  </m:oMathPara>
                </a14:m>
                <a:endParaRPr lang="fa-IR" sz="3000" dirty="0"/>
              </a:p>
            </p:txBody>
          </p:sp>
        </mc:Choice>
        <mc:Fallback xmlns="">
          <p:sp>
            <p:nvSpPr>
              <p:cNvPr id="6" name="Rectangle 5"/>
              <p:cNvSpPr>
                <a:spLocks noRot="1" noChangeAspect="1" noMove="1" noResize="1" noEditPoints="1" noAdjustHandles="1" noChangeArrowheads="1" noChangeShapeType="1" noTextEdit="1"/>
              </p:cNvSpPr>
              <p:nvPr/>
            </p:nvSpPr>
            <p:spPr>
              <a:xfrm>
                <a:off x="3089412" y="1294911"/>
                <a:ext cx="896336" cy="553998"/>
              </a:xfrm>
              <a:prstGeom prst="rect">
                <a:avLst/>
              </a:prstGeom>
              <a:blipFill>
                <a:blip r:embed="rId6"/>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7763" y="2445326"/>
                <a:ext cx="1808765" cy="960776"/>
              </a:xfrm>
              <a:prstGeom prst="rect">
                <a:avLst/>
              </a:prstGeom>
              <a:noFill/>
            </p:spPr>
            <p:txBody>
              <a:bodyPr wrap="none" lIns="0" tIns="0" rIns="0" bIns="0" rtlCol="1">
                <a:spAutoFit/>
              </a:bodyPr>
              <a:lstStyle/>
              <a:p>
                <a14:m>
                  <m:oMath xmlns:m="http://schemas.openxmlformats.org/officeDocument/2006/math">
                    <m:f>
                      <m:fPr>
                        <m:ctrlPr>
                          <a:rPr lang="fa-IR" sz="4000" i="1" smtClean="0">
                            <a:solidFill>
                              <a:srgbClr val="FF0000"/>
                            </a:solidFill>
                            <a:latin typeface="Cambria Math" panose="02040503050406030204" pitchFamily="18" charset="0"/>
                          </a:rPr>
                        </m:ctrlPr>
                      </m:fPr>
                      <m:num>
                        <m:sSup>
                          <m:sSupPr>
                            <m:ctrlPr>
                              <a:rPr lang="fa-IR" sz="4000" i="1">
                                <a:solidFill>
                                  <a:srgbClr val="FF0000"/>
                                </a:solidFill>
                                <a:latin typeface="Cambria Math" panose="02040503050406030204" pitchFamily="18" charset="0"/>
                              </a:rPr>
                            </m:ctrlPr>
                          </m:sSupPr>
                          <m:e>
                            <m:r>
                              <a:rPr lang="fa-IR" sz="4000" b="0" i="0" smtClean="0">
                                <a:solidFill>
                                  <a:srgbClr val="FF0000"/>
                                </a:solidFill>
                                <a:latin typeface="Cambria Math" panose="02040503050406030204" pitchFamily="18" charset="0"/>
                              </a:rPr>
                              <m:t>2</m:t>
                            </m:r>
                          </m:e>
                          <m:sup>
                            <m:r>
                              <a:rPr lang="fa-IR" sz="4000" b="0" i="0" smtClean="0">
                                <a:solidFill>
                                  <a:srgbClr val="FF0000"/>
                                </a:solidFill>
                                <a:latin typeface="Cambria Math" panose="02040503050406030204" pitchFamily="18" charset="0"/>
                              </a:rPr>
                              <m:t>−</m:t>
                            </m:r>
                            <m:r>
                              <a:rPr lang="fa-IR" sz="4000" b="0" i="0" smtClean="0">
                                <a:solidFill>
                                  <a:srgbClr val="FF0000"/>
                                </a:solidFill>
                                <a:latin typeface="Cambria Math" panose="02040503050406030204" pitchFamily="18" charset="0"/>
                              </a:rPr>
                              <m:t>7</m:t>
                            </m:r>
                          </m:sup>
                        </m:sSup>
                        <m:r>
                          <a:rPr lang="fa-IR" sz="4000" b="0" i="0" smtClean="0">
                            <a:solidFill>
                              <a:srgbClr val="FF0000"/>
                            </a:solidFill>
                            <a:latin typeface="Cambria Math" panose="02040503050406030204" pitchFamily="18" charset="0"/>
                          </a:rPr>
                          <m:t>×</m:t>
                        </m:r>
                        <m:sSup>
                          <m:sSupPr>
                            <m:ctrlPr>
                              <a:rPr lang="fa-IR" sz="4000" i="1">
                                <a:solidFill>
                                  <a:srgbClr val="FF0000"/>
                                </a:solidFill>
                                <a:latin typeface="Cambria Math" panose="02040503050406030204" pitchFamily="18" charset="0"/>
                              </a:rPr>
                            </m:ctrlPr>
                          </m:sSupPr>
                          <m:e>
                            <m:r>
                              <a:rPr lang="fa-IR" sz="4000" b="0" i="0" smtClean="0">
                                <a:solidFill>
                                  <a:srgbClr val="FF0000"/>
                                </a:solidFill>
                                <a:latin typeface="Cambria Math" panose="02040503050406030204" pitchFamily="18" charset="0"/>
                              </a:rPr>
                              <m:t>2</m:t>
                            </m:r>
                          </m:e>
                          <m:sup>
                            <m:r>
                              <a:rPr lang="fa-IR" sz="4000" b="0" i="0" smtClean="0">
                                <a:solidFill>
                                  <a:srgbClr val="FF0000"/>
                                </a:solidFill>
                                <a:latin typeface="Cambria Math" panose="02040503050406030204" pitchFamily="18" charset="0"/>
                              </a:rPr>
                              <m:t>11</m:t>
                            </m:r>
                          </m:sup>
                        </m:sSup>
                      </m:num>
                      <m:den>
                        <m:sSup>
                          <m:sSupPr>
                            <m:ctrlPr>
                              <a:rPr lang="fa-IR" sz="4000" i="1">
                                <a:solidFill>
                                  <a:srgbClr val="FF0000"/>
                                </a:solidFill>
                                <a:latin typeface="Cambria Math" panose="02040503050406030204" pitchFamily="18" charset="0"/>
                              </a:rPr>
                            </m:ctrlPr>
                          </m:sSupPr>
                          <m:e>
                            <m:r>
                              <a:rPr lang="fa-IR" sz="4000" b="0" i="0" smtClean="0">
                                <a:solidFill>
                                  <a:srgbClr val="FF0000"/>
                                </a:solidFill>
                                <a:latin typeface="Cambria Math" panose="02040503050406030204" pitchFamily="18" charset="0"/>
                              </a:rPr>
                              <m:t>3</m:t>
                            </m:r>
                          </m:e>
                          <m:sup>
                            <m:r>
                              <a:rPr lang="fa-IR" sz="4000" b="0" i="0" smtClean="0">
                                <a:solidFill>
                                  <a:srgbClr val="FF0000"/>
                                </a:solidFill>
                                <a:latin typeface="Cambria Math" panose="02040503050406030204" pitchFamily="18" charset="0"/>
                              </a:rPr>
                              <m:t>1</m:t>
                            </m:r>
                          </m:sup>
                        </m:sSup>
                        <m:r>
                          <a:rPr lang="fa-IR" sz="4000" b="0" i="1" smtClean="0">
                            <a:solidFill>
                              <a:srgbClr val="FF0000"/>
                            </a:solidFill>
                            <a:latin typeface="Cambria Math" panose="02040503050406030204" pitchFamily="18" charset="0"/>
                          </a:rPr>
                          <m:t>×</m:t>
                        </m:r>
                        <m:sSup>
                          <m:sSupPr>
                            <m:ctrlPr>
                              <a:rPr lang="fa-IR" sz="4000" i="1">
                                <a:solidFill>
                                  <a:srgbClr val="FF0000"/>
                                </a:solidFill>
                                <a:latin typeface="Cambria Math" panose="02040503050406030204" pitchFamily="18" charset="0"/>
                              </a:rPr>
                            </m:ctrlPr>
                          </m:sSupPr>
                          <m:e>
                            <m:r>
                              <a:rPr lang="fa-IR" sz="4000" b="0" i="0" smtClean="0">
                                <a:solidFill>
                                  <a:srgbClr val="FF0000"/>
                                </a:solidFill>
                                <a:latin typeface="Cambria Math" panose="02040503050406030204" pitchFamily="18" charset="0"/>
                              </a:rPr>
                              <m:t>3</m:t>
                            </m:r>
                          </m:e>
                          <m:sup>
                            <m:r>
                              <a:rPr lang="fa-IR" sz="4000" b="0" i="0" smtClean="0">
                                <a:solidFill>
                                  <a:srgbClr val="FF0000"/>
                                </a:solidFill>
                                <a:latin typeface="Cambria Math" panose="02040503050406030204" pitchFamily="18" charset="0"/>
                              </a:rPr>
                              <m:t>−</m:t>
                            </m:r>
                            <m:r>
                              <a:rPr lang="fa-IR" sz="4000" b="0" i="0" smtClean="0">
                                <a:solidFill>
                                  <a:srgbClr val="FF0000"/>
                                </a:solidFill>
                                <a:latin typeface="Cambria Math" panose="02040503050406030204" pitchFamily="18" charset="0"/>
                              </a:rPr>
                              <m:t>5</m:t>
                            </m:r>
                          </m:sup>
                        </m:sSup>
                      </m:den>
                    </m:f>
                  </m:oMath>
                </a14:m>
                <a:r>
                  <a:rPr lang="fa-IR" sz="4000" dirty="0" smtClean="0">
                    <a:solidFill>
                      <a:srgbClr val="FF0000"/>
                    </a:solidFill>
                  </a:rPr>
                  <a:t>=</a:t>
                </a:r>
                <a:endParaRPr lang="fa-IR" sz="40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17763" y="2445326"/>
                <a:ext cx="1808765" cy="960776"/>
              </a:xfrm>
              <a:prstGeom prst="rect">
                <a:avLst/>
              </a:prstGeom>
              <a:blipFill>
                <a:blip r:embed="rId7"/>
                <a:stretch>
                  <a:fillRect r="-15488" b="-15823"/>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926528" y="2445326"/>
                <a:ext cx="943656" cy="957570"/>
              </a:xfrm>
              <a:prstGeom prst="rect">
                <a:avLst/>
              </a:prstGeom>
              <a:noFill/>
            </p:spPr>
            <p:txBody>
              <a:bodyPr wrap="none" lIns="0" tIns="0" rIns="0" bIns="0" rtlCol="1">
                <a:spAutoFit/>
              </a:bodyPr>
              <a:lstStyle/>
              <a:p>
                <a14:m>
                  <m:oMath xmlns:m="http://schemas.openxmlformats.org/officeDocument/2006/math">
                    <m:f>
                      <m:fPr>
                        <m:ctrlPr>
                          <a:rPr lang="fa-IR" sz="4000" i="1" smtClean="0">
                            <a:latin typeface="Cambria Math" panose="02040503050406030204" pitchFamily="18" charset="0"/>
                          </a:rPr>
                        </m:ctrlPr>
                      </m:fPr>
                      <m:num>
                        <m:sSup>
                          <m:sSupPr>
                            <m:ctrlPr>
                              <a:rPr lang="fa-IR" sz="4000" i="1">
                                <a:latin typeface="Cambria Math" panose="02040503050406030204" pitchFamily="18" charset="0"/>
                              </a:rPr>
                            </m:ctrlPr>
                          </m:sSupPr>
                          <m:e>
                            <m:r>
                              <a:rPr lang="fa-IR" sz="4000">
                                <a:latin typeface="Cambria Math" panose="02040503050406030204" pitchFamily="18" charset="0"/>
                              </a:rPr>
                              <m:t>2</m:t>
                            </m:r>
                          </m:e>
                          <m:sup>
                            <m:r>
                              <a:rPr lang="fa-IR" sz="4000" i="0">
                                <a:latin typeface="Cambria Math" panose="02040503050406030204" pitchFamily="18" charset="0"/>
                              </a:rPr>
                              <m:t>4</m:t>
                            </m:r>
                          </m:sup>
                        </m:sSup>
                      </m:num>
                      <m:den>
                        <m:sSup>
                          <m:sSupPr>
                            <m:ctrlPr>
                              <a:rPr lang="fa-IR" sz="4000" i="1">
                                <a:latin typeface="Cambria Math" panose="02040503050406030204" pitchFamily="18" charset="0"/>
                              </a:rPr>
                            </m:ctrlPr>
                          </m:sSupPr>
                          <m:e>
                            <m:r>
                              <a:rPr lang="fa-IR" sz="4000" b="0" i="1" smtClean="0">
                                <a:latin typeface="Cambria Math" panose="02040503050406030204" pitchFamily="18" charset="0"/>
                              </a:rPr>
                              <m:t>3</m:t>
                            </m:r>
                          </m:e>
                          <m:sup>
                            <m:r>
                              <a:rPr lang="fa-IR" sz="4000" b="0" i="0" smtClean="0">
                                <a:latin typeface="Cambria Math" panose="02040503050406030204" pitchFamily="18" charset="0"/>
                              </a:rPr>
                              <m:t>−</m:t>
                            </m:r>
                            <m:r>
                              <a:rPr lang="fa-IR" sz="4000" b="0" i="0" smtClean="0">
                                <a:latin typeface="Cambria Math" panose="02040503050406030204" pitchFamily="18" charset="0"/>
                              </a:rPr>
                              <m:t>4</m:t>
                            </m:r>
                          </m:sup>
                        </m:sSup>
                      </m:den>
                    </m:f>
                  </m:oMath>
                </a14:m>
                <a:r>
                  <a:rPr lang="fa-IR" sz="4000" dirty="0" smtClean="0"/>
                  <a:t>=</a:t>
                </a:r>
                <a:endParaRPr lang="fa-IR" sz="4000" dirty="0"/>
              </a:p>
            </p:txBody>
          </p:sp>
        </mc:Choice>
        <mc:Fallback xmlns="">
          <p:sp>
            <p:nvSpPr>
              <p:cNvPr id="8" name="TextBox 7"/>
              <p:cNvSpPr txBox="1">
                <a:spLocks noRot="1" noChangeAspect="1" noMove="1" noResize="1" noEditPoints="1" noAdjustHandles="1" noChangeArrowheads="1" noChangeShapeType="1" noTextEdit="1"/>
              </p:cNvSpPr>
              <p:nvPr/>
            </p:nvSpPr>
            <p:spPr>
              <a:xfrm>
                <a:off x="1926528" y="2445326"/>
                <a:ext cx="943656" cy="957570"/>
              </a:xfrm>
              <a:prstGeom prst="rect">
                <a:avLst/>
              </a:prstGeom>
              <a:blipFill>
                <a:blip r:embed="rId8"/>
                <a:stretch>
                  <a:fillRect r="-30968" b="-16561"/>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919073" y="2693278"/>
                <a:ext cx="2096272" cy="461665"/>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sSup>
                        <m:sSupPr>
                          <m:ctrlPr>
                            <a:rPr lang="fa-IR" sz="3000" i="1" smtClean="0">
                              <a:solidFill>
                                <a:schemeClr val="tx1">
                                  <a:lumMod val="95000"/>
                                  <a:lumOff val="5000"/>
                                </a:schemeClr>
                              </a:solidFill>
                              <a:latin typeface="Cambria Math" panose="02040503050406030204" pitchFamily="18" charset="0"/>
                            </a:rPr>
                          </m:ctrlPr>
                        </m:sSupPr>
                        <m:e>
                          <m:r>
                            <a:rPr lang="fa-IR" sz="3000" b="0" i="1" smtClean="0">
                              <a:solidFill>
                                <a:schemeClr val="tx1">
                                  <a:lumMod val="95000"/>
                                  <a:lumOff val="5000"/>
                                </a:schemeClr>
                              </a:solidFill>
                              <a:latin typeface="Cambria Math" panose="02040503050406030204" pitchFamily="18" charset="0"/>
                            </a:rPr>
                            <m:t>2</m:t>
                          </m:r>
                        </m:e>
                        <m:sup>
                          <m:r>
                            <a:rPr lang="fa-IR" sz="3000" b="0" i="0" smtClean="0">
                              <a:solidFill>
                                <a:schemeClr val="tx1">
                                  <a:lumMod val="95000"/>
                                  <a:lumOff val="5000"/>
                                </a:schemeClr>
                              </a:solidFill>
                              <a:latin typeface="Cambria Math" panose="02040503050406030204" pitchFamily="18" charset="0"/>
                            </a:rPr>
                            <m:t>4</m:t>
                          </m:r>
                        </m:sup>
                      </m:sSup>
                      <m:func>
                        <m:funcPr>
                          <m:ctrlPr>
                            <a:rPr lang="fa-IR" sz="3000" i="1" smtClean="0">
                              <a:solidFill>
                                <a:schemeClr val="tx1">
                                  <a:lumMod val="95000"/>
                                  <a:lumOff val="5000"/>
                                </a:schemeClr>
                              </a:solidFill>
                              <a:latin typeface="Cambria Math" panose="02040503050406030204" pitchFamily="18" charset="0"/>
                            </a:rPr>
                          </m:ctrlPr>
                        </m:funcPr>
                        <m:fName>
                          <m:r>
                            <a:rPr lang="fa-IR" sz="3000" b="0" i="0" smtClean="0">
                              <a:solidFill>
                                <a:schemeClr val="tx1">
                                  <a:lumMod val="95000"/>
                                  <a:lumOff val="5000"/>
                                </a:schemeClr>
                              </a:solidFill>
                              <a:latin typeface="Cambria Math" panose="02040503050406030204" pitchFamily="18" charset="0"/>
                            </a:rPr>
                            <m:t>×</m:t>
                          </m:r>
                          <m:r>
                            <a:rPr lang="fa-IR" sz="3000" b="0" i="1" smtClean="0">
                              <a:solidFill>
                                <a:schemeClr val="tx1">
                                  <a:lumMod val="95000"/>
                                  <a:lumOff val="5000"/>
                                </a:schemeClr>
                              </a:solidFill>
                              <a:latin typeface="Cambria Math" panose="02040503050406030204" pitchFamily="18" charset="0"/>
                            </a:rPr>
                            <m:t> </m:t>
                          </m:r>
                        </m:fName>
                        <m:e>
                          <m:sSup>
                            <m:sSupPr>
                              <m:ctrlPr>
                                <a:rPr lang="fa-IR" sz="3000" i="1">
                                  <a:solidFill>
                                    <a:schemeClr val="tx1">
                                      <a:lumMod val="95000"/>
                                      <a:lumOff val="5000"/>
                                    </a:schemeClr>
                                  </a:solidFill>
                                  <a:latin typeface="Cambria Math" panose="02040503050406030204" pitchFamily="18" charset="0"/>
                                </a:rPr>
                              </m:ctrlPr>
                            </m:sSupPr>
                            <m:e>
                              <m:r>
                                <a:rPr lang="fa-IR" sz="3000" b="0" i="1" smtClean="0">
                                  <a:solidFill>
                                    <a:schemeClr val="tx1">
                                      <a:lumMod val="95000"/>
                                      <a:lumOff val="5000"/>
                                    </a:schemeClr>
                                  </a:solidFill>
                                  <a:latin typeface="Cambria Math" panose="02040503050406030204" pitchFamily="18" charset="0"/>
                                </a:rPr>
                                <m:t>3</m:t>
                              </m:r>
                            </m:e>
                            <m:sup>
                              <m:r>
                                <a:rPr lang="fa-IR" sz="3000" b="0" i="0" smtClean="0">
                                  <a:solidFill>
                                    <a:schemeClr val="tx1">
                                      <a:lumMod val="95000"/>
                                      <a:lumOff val="5000"/>
                                    </a:schemeClr>
                                  </a:solidFill>
                                  <a:latin typeface="Cambria Math" panose="02040503050406030204" pitchFamily="18" charset="0"/>
                                </a:rPr>
                                <m:t>4</m:t>
                              </m:r>
                            </m:sup>
                          </m:sSup>
                          <m:r>
                            <m:rPr>
                              <m:nor/>
                            </m:rPr>
                            <a:rPr lang="fa-IR" sz="3000" dirty="0">
                              <a:solidFill>
                                <a:schemeClr val="tx1">
                                  <a:lumMod val="95000"/>
                                  <a:lumOff val="5000"/>
                                </a:schemeClr>
                              </a:solidFill>
                            </a:rPr>
                            <m:t>=</m:t>
                          </m:r>
                        </m:e>
                      </m:func>
                      <m:sSup>
                        <m:sSupPr>
                          <m:ctrlPr>
                            <a:rPr lang="fa-IR" sz="3000" i="1">
                              <a:solidFill>
                                <a:schemeClr val="tx1">
                                  <a:lumMod val="95000"/>
                                  <a:lumOff val="5000"/>
                                </a:schemeClr>
                              </a:solidFill>
                              <a:latin typeface="Cambria Math" panose="02040503050406030204" pitchFamily="18" charset="0"/>
                            </a:rPr>
                          </m:ctrlPr>
                        </m:sSupPr>
                        <m:e>
                          <m:r>
                            <a:rPr lang="fa-IR" sz="3000" b="0" i="1" smtClean="0">
                              <a:solidFill>
                                <a:schemeClr val="tx1">
                                  <a:lumMod val="95000"/>
                                  <a:lumOff val="5000"/>
                                </a:schemeClr>
                              </a:solidFill>
                              <a:latin typeface="Cambria Math" panose="02040503050406030204" pitchFamily="18" charset="0"/>
                            </a:rPr>
                            <m:t>6</m:t>
                          </m:r>
                        </m:e>
                        <m:sup>
                          <m:r>
                            <a:rPr lang="fa-IR" sz="3000">
                              <a:solidFill>
                                <a:schemeClr val="tx1">
                                  <a:lumMod val="95000"/>
                                  <a:lumOff val="5000"/>
                                </a:schemeClr>
                              </a:solidFill>
                              <a:latin typeface="Cambria Math" panose="02040503050406030204" pitchFamily="18" charset="0"/>
                            </a:rPr>
                            <m:t>4</m:t>
                          </m:r>
                        </m:sup>
                      </m:sSup>
                    </m:oMath>
                  </m:oMathPara>
                </a14:m>
                <a:endParaRPr lang="fa-IR" sz="3000" dirty="0">
                  <a:solidFill>
                    <a:schemeClr val="tx1">
                      <a:lumMod val="95000"/>
                      <a:lumOff val="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919073" y="2693278"/>
                <a:ext cx="2096272" cy="461665"/>
              </a:xfrm>
              <a:prstGeom prst="rect">
                <a:avLst/>
              </a:prstGeom>
              <a:blipFill>
                <a:blip r:embed="rId9"/>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66815" y="3793064"/>
                <a:ext cx="2038763" cy="960263"/>
              </a:xfrm>
              <a:prstGeom prst="rect">
                <a:avLst/>
              </a:prstGeom>
              <a:noFill/>
            </p:spPr>
            <p:txBody>
              <a:bodyPr wrap="none" lIns="0" tIns="0" rIns="0" bIns="0" rtlCol="1">
                <a:spAutoFit/>
              </a:bodyPr>
              <a:lstStyle/>
              <a:p>
                <a14:m>
                  <m:oMath xmlns:m="http://schemas.openxmlformats.org/officeDocument/2006/math">
                    <m:f>
                      <m:fPr>
                        <m:ctrlPr>
                          <a:rPr lang="fa-IR" sz="4000" i="1" smtClean="0">
                            <a:solidFill>
                              <a:srgbClr val="FF0000"/>
                            </a:solidFill>
                            <a:latin typeface="Cambria Math" panose="02040503050406030204" pitchFamily="18" charset="0"/>
                          </a:rPr>
                        </m:ctrlPr>
                      </m:fPr>
                      <m:num>
                        <m:sSup>
                          <m:sSupPr>
                            <m:ctrlPr>
                              <a:rPr lang="fa-IR" sz="4000" i="1">
                                <a:solidFill>
                                  <a:srgbClr val="FF0000"/>
                                </a:solidFill>
                                <a:latin typeface="Cambria Math" panose="02040503050406030204" pitchFamily="18" charset="0"/>
                              </a:rPr>
                            </m:ctrlPr>
                          </m:sSupPr>
                          <m:e>
                            <m:r>
                              <a:rPr lang="fa-IR" sz="4000" b="0" i="0" smtClean="0">
                                <a:solidFill>
                                  <a:srgbClr val="FF0000"/>
                                </a:solidFill>
                                <a:latin typeface="Cambria Math" panose="02040503050406030204" pitchFamily="18" charset="0"/>
                              </a:rPr>
                              <m:t>7</m:t>
                            </m:r>
                          </m:e>
                          <m:sup>
                            <m:r>
                              <a:rPr lang="fa-IR" sz="4000" b="0" i="0" smtClean="0">
                                <a:solidFill>
                                  <a:srgbClr val="FF0000"/>
                                </a:solidFill>
                                <a:latin typeface="Cambria Math" panose="02040503050406030204" pitchFamily="18" charset="0"/>
                              </a:rPr>
                              <m:t>9</m:t>
                            </m:r>
                          </m:sup>
                        </m:sSup>
                        <m:r>
                          <a:rPr lang="fa-IR" sz="4000" b="0" i="0" smtClean="0">
                            <a:solidFill>
                              <a:srgbClr val="FF0000"/>
                            </a:solidFill>
                            <a:latin typeface="Cambria Math" panose="02040503050406030204" pitchFamily="18" charset="0"/>
                          </a:rPr>
                          <m:t>×</m:t>
                        </m:r>
                        <m:sSup>
                          <m:sSupPr>
                            <m:ctrlPr>
                              <a:rPr lang="fa-IR" sz="4000" i="1">
                                <a:solidFill>
                                  <a:srgbClr val="FF0000"/>
                                </a:solidFill>
                                <a:latin typeface="Cambria Math" panose="02040503050406030204" pitchFamily="18" charset="0"/>
                              </a:rPr>
                            </m:ctrlPr>
                          </m:sSupPr>
                          <m:e>
                            <m:r>
                              <a:rPr lang="fa-IR" sz="4000" b="0" i="0" smtClean="0">
                                <a:solidFill>
                                  <a:srgbClr val="FF0000"/>
                                </a:solidFill>
                                <a:latin typeface="Cambria Math" panose="02040503050406030204" pitchFamily="18" charset="0"/>
                              </a:rPr>
                              <m:t>11</m:t>
                            </m:r>
                          </m:e>
                          <m:sup>
                            <m:r>
                              <a:rPr lang="fa-IR" sz="4000" b="0" i="0" smtClean="0">
                                <a:solidFill>
                                  <a:srgbClr val="FF0000"/>
                                </a:solidFill>
                                <a:latin typeface="Cambria Math" panose="02040503050406030204" pitchFamily="18" charset="0"/>
                              </a:rPr>
                              <m:t>−</m:t>
                            </m:r>
                            <m:r>
                              <a:rPr lang="fa-IR" sz="4000" b="0" i="0" smtClean="0">
                                <a:solidFill>
                                  <a:srgbClr val="FF0000"/>
                                </a:solidFill>
                                <a:latin typeface="Cambria Math" panose="02040503050406030204" pitchFamily="18" charset="0"/>
                              </a:rPr>
                              <m:t>22</m:t>
                            </m:r>
                          </m:sup>
                        </m:sSup>
                      </m:num>
                      <m:den>
                        <m:sSup>
                          <m:sSupPr>
                            <m:ctrlPr>
                              <a:rPr lang="fa-IR" sz="4000" i="1">
                                <a:solidFill>
                                  <a:srgbClr val="FF0000"/>
                                </a:solidFill>
                                <a:latin typeface="Cambria Math" panose="02040503050406030204" pitchFamily="18" charset="0"/>
                              </a:rPr>
                            </m:ctrlPr>
                          </m:sSupPr>
                          <m:e>
                            <m:r>
                              <a:rPr lang="fa-IR" sz="4000" b="0" i="0" smtClean="0">
                                <a:solidFill>
                                  <a:srgbClr val="FF0000"/>
                                </a:solidFill>
                                <a:latin typeface="Cambria Math" panose="02040503050406030204" pitchFamily="18" charset="0"/>
                              </a:rPr>
                              <m:t>11</m:t>
                            </m:r>
                          </m:e>
                          <m:sup>
                            <m:r>
                              <a:rPr lang="fa-IR" sz="4000" b="0" i="0" smtClean="0">
                                <a:solidFill>
                                  <a:srgbClr val="FF0000"/>
                                </a:solidFill>
                                <a:latin typeface="Cambria Math" panose="02040503050406030204" pitchFamily="18" charset="0"/>
                              </a:rPr>
                              <m:t>−</m:t>
                            </m:r>
                            <m:r>
                              <a:rPr lang="fa-IR" sz="4000" b="0" i="0" smtClean="0">
                                <a:solidFill>
                                  <a:srgbClr val="FF0000"/>
                                </a:solidFill>
                                <a:latin typeface="Cambria Math" panose="02040503050406030204" pitchFamily="18" charset="0"/>
                              </a:rPr>
                              <m:t>6</m:t>
                            </m:r>
                          </m:sup>
                        </m:sSup>
                        <m:r>
                          <a:rPr lang="fa-IR" sz="4000" b="0" i="1" smtClean="0">
                            <a:solidFill>
                              <a:srgbClr val="FF0000"/>
                            </a:solidFill>
                            <a:latin typeface="Cambria Math" panose="02040503050406030204" pitchFamily="18" charset="0"/>
                          </a:rPr>
                          <m:t>×</m:t>
                        </m:r>
                        <m:sSup>
                          <m:sSupPr>
                            <m:ctrlPr>
                              <a:rPr lang="fa-IR" sz="4000" i="1">
                                <a:solidFill>
                                  <a:srgbClr val="FF0000"/>
                                </a:solidFill>
                                <a:latin typeface="Cambria Math" panose="02040503050406030204" pitchFamily="18" charset="0"/>
                              </a:rPr>
                            </m:ctrlPr>
                          </m:sSupPr>
                          <m:e>
                            <m:r>
                              <a:rPr lang="fa-IR" sz="4000" b="0" i="0" smtClean="0">
                                <a:solidFill>
                                  <a:srgbClr val="FF0000"/>
                                </a:solidFill>
                                <a:latin typeface="Cambria Math" panose="02040503050406030204" pitchFamily="18" charset="0"/>
                              </a:rPr>
                              <m:t>7</m:t>
                            </m:r>
                          </m:e>
                          <m:sup>
                            <m:r>
                              <a:rPr lang="fa-IR" sz="4000" b="0" i="0" smtClean="0">
                                <a:solidFill>
                                  <a:srgbClr val="FF0000"/>
                                </a:solidFill>
                                <a:latin typeface="Cambria Math" panose="02040503050406030204" pitchFamily="18" charset="0"/>
                              </a:rPr>
                              <m:t>−</m:t>
                            </m:r>
                            <m:r>
                              <a:rPr lang="fa-IR" sz="4000" b="0" i="0" smtClean="0">
                                <a:solidFill>
                                  <a:srgbClr val="FF0000"/>
                                </a:solidFill>
                                <a:latin typeface="Cambria Math" panose="02040503050406030204" pitchFamily="18" charset="0"/>
                              </a:rPr>
                              <m:t>7</m:t>
                            </m:r>
                          </m:sup>
                        </m:sSup>
                      </m:den>
                    </m:f>
                  </m:oMath>
                </a14:m>
                <a:r>
                  <a:rPr lang="fa-IR" sz="4000" dirty="0" smtClean="0">
                    <a:solidFill>
                      <a:srgbClr val="FF0000"/>
                    </a:solidFill>
                  </a:rPr>
                  <a:t>=</a:t>
                </a:r>
                <a:endParaRPr lang="fa-IR" sz="4000"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66815" y="3793064"/>
                <a:ext cx="2038763" cy="960263"/>
              </a:xfrm>
              <a:prstGeom prst="rect">
                <a:avLst/>
              </a:prstGeom>
              <a:blipFill>
                <a:blip r:embed="rId10"/>
                <a:stretch>
                  <a:fillRect r="-13731" b="-16456"/>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05578" y="4042362"/>
                <a:ext cx="2338714" cy="461665"/>
              </a:xfrm>
              <a:prstGeom prst="rect">
                <a:avLst/>
              </a:prstGeom>
              <a:noFill/>
            </p:spPr>
            <p:txBody>
              <a:bodyPr wrap="square" lIns="0" tIns="0" rIns="0" bIns="0" rtlCol="1">
                <a:spAutoFit/>
              </a:bodyPr>
              <a:lstStyle/>
              <a:p>
                <a:pPr/>
                <a14:m>
                  <m:oMathPara xmlns:m="http://schemas.openxmlformats.org/officeDocument/2006/math">
                    <m:oMathParaPr>
                      <m:jc m:val="left"/>
                    </m:oMathParaPr>
                    <m:oMath xmlns:m="http://schemas.openxmlformats.org/officeDocument/2006/math">
                      <m:sSup>
                        <m:sSupPr>
                          <m:ctrlPr>
                            <a:rPr lang="fa-IR" sz="3000" i="1" smtClean="0">
                              <a:solidFill>
                                <a:schemeClr val="tx1">
                                  <a:lumMod val="95000"/>
                                  <a:lumOff val="5000"/>
                                </a:schemeClr>
                              </a:solidFill>
                              <a:latin typeface="Cambria Math" panose="02040503050406030204" pitchFamily="18" charset="0"/>
                            </a:rPr>
                          </m:ctrlPr>
                        </m:sSupPr>
                        <m:e>
                          <m:r>
                            <a:rPr lang="fa-IR" sz="3000" b="0" i="1" smtClean="0">
                              <a:solidFill>
                                <a:schemeClr val="tx1">
                                  <a:lumMod val="95000"/>
                                  <a:lumOff val="5000"/>
                                </a:schemeClr>
                              </a:solidFill>
                              <a:latin typeface="Cambria Math" panose="02040503050406030204" pitchFamily="18" charset="0"/>
                            </a:rPr>
                            <m:t>7</m:t>
                          </m:r>
                        </m:e>
                        <m:sup>
                          <m:r>
                            <a:rPr lang="fa-IR" sz="3000" b="0" i="0" smtClean="0">
                              <a:solidFill>
                                <a:schemeClr val="tx1">
                                  <a:lumMod val="95000"/>
                                  <a:lumOff val="5000"/>
                                </a:schemeClr>
                              </a:solidFill>
                              <a:latin typeface="Cambria Math" panose="02040503050406030204" pitchFamily="18" charset="0"/>
                            </a:rPr>
                            <m:t>16</m:t>
                          </m:r>
                        </m:sup>
                      </m:sSup>
                      <m:func>
                        <m:funcPr>
                          <m:ctrlPr>
                            <a:rPr lang="fa-IR" sz="3000" i="1" smtClean="0">
                              <a:solidFill>
                                <a:schemeClr val="tx1">
                                  <a:lumMod val="95000"/>
                                  <a:lumOff val="5000"/>
                                </a:schemeClr>
                              </a:solidFill>
                              <a:latin typeface="Cambria Math" panose="02040503050406030204" pitchFamily="18" charset="0"/>
                            </a:rPr>
                          </m:ctrlPr>
                        </m:funcPr>
                        <m:fName>
                          <m:r>
                            <a:rPr lang="fa-IR" sz="3000" b="0" i="0" smtClean="0">
                              <a:solidFill>
                                <a:schemeClr val="tx1">
                                  <a:lumMod val="95000"/>
                                  <a:lumOff val="5000"/>
                                </a:schemeClr>
                              </a:solidFill>
                              <a:latin typeface="Cambria Math" panose="02040503050406030204" pitchFamily="18" charset="0"/>
                            </a:rPr>
                            <m:t>×</m:t>
                          </m:r>
                          <m:r>
                            <a:rPr lang="fa-IR" sz="3000" b="0" i="1" smtClean="0">
                              <a:solidFill>
                                <a:schemeClr val="tx1">
                                  <a:lumMod val="95000"/>
                                  <a:lumOff val="5000"/>
                                </a:schemeClr>
                              </a:solidFill>
                              <a:latin typeface="Cambria Math" panose="02040503050406030204" pitchFamily="18" charset="0"/>
                            </a:rPr>
                            <m:t> </m:t>
                          </m:r>
                        </m:fName>
                        <m:e>
                          <m:sSup>
                            <m:sSupPr>
                              <m:ctrlPr>
                                <a:rPr lang="fa-IR" sz="3000" i="1">
                                  <a:solidFill>
                                    <a:schemeClr val="tx1">
                                      <a:lumMod val="95000"/>
                                      <a:lumOff val="5000"/>
                                    </a:schemeClr>
                                  </a:solidFill>
                                  <a:latin typeface="Cambria Math" panose="02040503050406030204" pitchFamily="18" charset="0"/>
                                </a:rPr>
                              </m:ctrlPr>
                            </m:sSupPr>
                            <m:e>
                              <m:r>
                                <a:rPr lang="fa-IR" sz="3000" b="0" i="1" smtClean="0">
                                  <a:solidFill>
                                    <a:schemeClr val="tx1">
                                      <a:lumMod val="95000"/>
                                      <a:lumOff val="5000"/>
                                    </a:schemeClr>
                                  </a:solidFill>
                                  <a:latin typeface="Cambria Math" panose="02040503050406030204" pitchFamily="18" charset="0"/>
                                </a:rPr>
                                <m:t>11</m:t>
                              </m:r>
                            </m:e>
                            <m:sup>
                              <m:r>
                                <a:rPr lang="fa-IR" sz="3000" b="0" i="0" smtClean="0">
                                  <a:solidFill>
                                    <a:schemeClr val="tx1">
                                      <a:lumMod val="95000"/>
                                      <a:lumOff val="5000"/>
                                    </a:schemeClr>
                                  </a:solidFill>
                                  <a:latin typeface="Cambria Math" panose="02040503050406030204" pitchFamily="18" charset="0"/>
                                </a:rPr>
                                <m:t>−</m:t>
                              </m:r>
                              <m:r>
                                <a:rPr lang="fa-IR" sz="3000" b="0" i="0" smtClean="0">
                                  <a:solidFill>
                                    <a:schemeClr val="tx1">
                                      <a:lumMod val="95000"/>
                                      <a:lumOff val="5000"/>
                                    </a:schemeClr>
                                  </a:solidFill>
                                  <a:latin typeface="Cambria Math" panose="02040503050406030204" pitchFamily="18" charset="0"/>
                                </a:rPr>
                                <m:t>16</m:t>
                              </m:r>
                            </m:sup>
                          </m:sSup>
                          <m:r>
                            <m:rPr>
                              <m:nor/>
                            </m:rPr>
                            <a:rPr lang="fa-IR" sz="3000" dirty="0">
                              <a:solidFill>
                                <a:schemeClr val="tx1">
                                  <a:lumMod val="95000"/>
                                  <a:lumOff val="5000"/>
                                </a:schemeClr>
                              </a:solidFill>
                            </a:rPr>
                            <m:t>=</m:t>
                          </m:r>
                        </m:e>
                      </m:func>
                    </m:oMath>
                  </m:oMathPara>
                </a14:m>
                <a:endParaRPr lang="fa-IR" sz="3000" dirty="0">
                  <a:solidFill>
                    <a:schemeClr val="tx1">
                      <a:lumMod val="95000"/>
                      <a:lumOff val="5000"/>
                    </a:schemeClr>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205578" y="4042362"/>
                <a:ext cx="2338714" cy="461665"/>
              </a:xfrm>
              <a:prstGeom prst="rect">
                <a:avLst/>
              </a:prstGeom>
              <a:blipFill>
                <a:blip r:embed="rId11"/>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463870" y="3793064"/>
                <a:ext cx="1080680" cy="956929"/>
              </a:xfrm>
              <a:prstGeom prst="rect">
                <a:avLst/>
              </a:prstGeom>
              <a:noFill/>
            </p:spPr>
            <p:txBody>
              <a:bodyPr wrap="none" lIns="0" tIns="0" rIns="0" bIns="0" rtlCol="1">
                <a:spAutoFit/>
              </a:bodyPr>
              <a:lstStyle/>
              <a:p>
                <a14:m>
                  <m:oMath xmlns:m="http://schemas.openxmlformats.org/officeDocument/2006/math">
                    <m:f>
                      <m:fPr>
                        <m:ctrlPr>
                          <a:rPr lang="fa-IR" sz="4000" i="1" smtClean="0">
                            <a:latin typeface="Cambria Math" panose="02040503050406030204" pitchFamily="18" charset="0"/>
                          </a:rPr>
                        </m:ctrlPr>
                      </m:fPr>
                      <m:num>
                        <m:sSup>
                          <m:sSupPr>
                            <m:ctrlPr>
                              <a:rPr lang="fa-IR" sz="4000" i="1">
                                <a:latin typeface="Cambria Math" panose="02040503050406030204" pitchFamily="18" charset="0"/>
                              </a:rPr>
                            </m:ctrlPr>
                          </m:sSupPr>
                          <m:e>
                            <m:r>
                              <a:rPr lang="fa-IR" sz="4000" b="0" i="0" smtClean="0">
                                <a:latin typeface="Cambria Math" panose="02040503050406030204" pitchFamily="18" charset="0"/>
                              </a:rPr>
                              <m:t>7</m:t>
                            </m:r>
                          </m:e>
                          <m:sup>
                            <m:r>
                              <a:rPr lang="fa-IR" sz="4000" b="0" i="0" smtClean="0">
                                <a:latin typeface="Cambria Math" panose="02040503050406030204" pitchFamily="18" charset="0"/>
                              </a:rPr>
                              <m:t>16</m:t>
                            </m:r>
                          </m:sup>
                        </m:sSup>
                      </m:num>
                      <m:den>
                        <m:sSup>
                          <m:sSupPr>
                            <m:ctrlPr>
                              <a:rPr lang="fa-IR" sz="4000" i="1">
                                <a:latin typeface="Cambria Math" panose="02040503050406030204" pitchFamily="18" charset="0"/>
                              </a:rPr>
                            </m:ctrlPr>
                          </m:sSupPr>
                          <m:e>
                            <m:r>
                              <a:rPr lang="fa-IR" sz="4000" b="0" i="1" smtClean="0">
                                <a:latin typeface="Cambria Math" panose="02040503050406030204" pitchFamily="18" charset="0"/>
                              </a:rPr>
                              <m:t>11</m:t>
                            </m:r>
                          </m:e>
                          <m:sup>
                            <m:r>
                              <a:rPr lang="fa-IR" sz="4000" b="0" i="0" smtClean="0">
                                <a:latin typeface="Cambria Math" panose="02040503050406030204" pitchFamily="18" charset="0"/>
                              </a:rPr>
                              <m:t>16</m:t>
                            </m:r>
                          </m:sup>
                        </m:sSup>
                      </m:den>
                    </m:f>
                  </m:oMath>
                </a14:m>
                <a:r>
                  <a:rPr lang="fa-IR" sz="4000" dirty="0" smtClean="0"/>
                  <a:t>=</a:t>
                </a:r>
                <a:endParaRPr lang="fa-IR" sz="4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463870" y="3793064"/>
                <a:ext cx="1080680" cy="956929"/>
              </a:xfrm>
              <a:prstGeom prst="rect">
                <a:avLst/>
              </a:prstGeom>
              <a:blipFill>
                <a:blip r:embed="rId12"/>
                <a:stretch>
                  <a:fillRect r="-26404" b="-17197"/>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410084" y="3661104"/>
                <a:ext cx="1430263" cy="10575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a-IR" sz="3000" i="1" smtClean="0">
                              <a:solidFill>
                                <a:schemeClr val="tx1">
                                  <a:lumMod val="95000"/>
                                  <a:lumOff val="5000"/>
                                </a:schemeClr>
                              </a:solidFill>
                              <a:latin typeface="Cambria Math" panose="02040503050406030204" pitchFamily="18" charset="0"/>
                            </a:rPr>
                          </m:ctrlPr>
                        </m:sSupPr>
                        <m:e>
                          <m:d>
                            <m:dPr>
                              <m:ctrlPr>
                                <a:rPr lang="fa-IR" sz="3000" i="1">
                                  <a:solidFill>
                                    <a:schemeClr val="tx1">
                                      <a:lumMod val="95000"/>
                                      <a:lumOff val="5000"/>
                                    </a:schemeClr>
                                  </a:solidFill>
                                  <a:latin typeface="Cambria Math" panose="02040503050406030204" pitchFamily="18" charset="0"/>
                                </a:rPr>
                              </m:ctrlPr>
                            </m:dPr>
                            <m:e>
                              <m:f>
                                <m:fPr>
                                  <m:ctrlPr>
                                    <a:rPr lang="fa-IR" sz="3000" i="1">
                                      <a:solidFill>
                                        <a:schemeClr val="tx1">
                                          <a:lumMod val="95000"/>
                                          <a:lumOff val="5000"/>
                                        </a:schemeClr>
                                      </a:solidFill>
                                      <a:latin typeface="Cambria Math" panose="02040503050406030204" pitchFamily="18" charset="0"/>
                                    </a:rPr>
                                  </m:ctrlPr>
                                </m:fPr>
                                <m:num>
                                  <m:r>
                                    <a:rPr lang="fa-IR" sz="3000" b="0" i="0" smtClean="0">
                                      <a:solidFill>
                                        <a:schemeClr val="tx1">
                                          <a:lumMod val="95000"/>
                                          <a:lumOff val="5000"/>
                                        </a:schemeClr>
                                      </a:solidFill>
                                      <a:latin typeface="Cambria Math" panose="02040503050406030204" pitchFamily="18" charset="0"/>
                                    </a:rPr>
                                    <m:t>7</m:t>
                                  </m:r>
                                </m:num>
                                <m:den>
                                  <m:r>
                                    <a:rPr lang="fa-IR" sz="3000" b="0" i="0" smtClean="0">
                                      <a:solidFill>
                                        <a:schemeClr val="tx1">
                                          <a:lumMod val="95000"/>
                                          <a:lumOff val="5000"/>
                                        </a:schemeClr>
                                      </a:solidFill>
                                      <a:latin typeface="Cambria Math" panose="02040503050406030204" pitchFamily="18" charset="0"/>
                                    </a:rPr>
                                    <m:t>11</m:t>
                                  </m:r>
                                </m:den>
                              </m:f>
                            </m:e>
                          </m:d>
                        </m:e>
                        <m:sup>
                          <m:r>
                            <a:rPr lang="fa-IR" sz="3000" b="0" i="1" smtClean="0">
                              <a:solidFill>
                                <a:schemeClr val="tx1">
                                  <a:lumMod val="95000"/>
                                  <a:lumOff val="5000"/>
                                </a:schemeClr>
                              </a:solidFill>
                              <a:latin typeface="Cambria Math" panose="02040503050406030204" pitchFamily="18" charset="0"/>
                            </a:rPr>
                            <m:t>16</m:t>
                          </m:r>
                        </m:sup>
                      </m:sSup>
                    </m:oMath>
                  </m:oMathPara>
                </a14:m>
                <a:endParaRPr lang="fa-IR" sz="3000" dirty="0">
                  <a:solidFill>
                    <a:schemeClr val="tx1">
                      <a:lumMod val="95000"/>
                      <a:lumOff val="5000"/>
                    </a:schemeClr>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5410084" y="3661104"/>
                <a:ext cx="1430263" cy="1057597"/>
              </a:xfrm>
              <a:prstGeom prst="rect">
                <a:avLst/>
              </a:prstGeom>
              <a:blipFill>
                <a:blip r:embed="rId1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66815" y="5313218"/>
                <a:ext cx="2368534" cy="1035733"/>
              </a:xfrm>
              <a:prstGeom prst="rect">
                <a:avLst/>
              </a:prstGeom>
              <a:noFill/>
            </p:spPr>
            <p:txBody>
              <a:bodyPr wrap="none" lIns="0" tIns="0" rIns="0" bIns="0" rtlCol="1">
                <a:spAutoFit/>
              </a:bodyPr>
              <a:lstStyle/>
              <a:p>
                <a14:m>
                  <m:oMath xmlns:m="http://schemas.openxmlformats.org/officeDocument/2006/math">
                    <m:f>
                      <m:fPr>
                        <m:ctrlPr>
                          <a:rPr lang="fa-IR" sz="4000" i="1" smtClean="0">
                            <a:solidFill>
                              <a:srgbClr val="FF0000"/>
                            </a:solidFill>
                            <a:latin typeface="Cambria Math" panose="02040503050406030204" pitchFamily="18" charset="0"/>
                          </a:rPr>
                        </m:ctrlPr>
                      </m:fPr>
                      <m:num>
                        <m:sSup>
                          <m:sSupPr>
                            <m:ctrlPr>
                              <a:rPr lang="fa-IR" sz="4000" i="1">
                                <a:solidFill>
                                  <a:srgbClr val="FF0000"/>
                                </a:solidFill>
                                <a:latin typeface="Cambria Math" panose="02040503050406030204" pitchFamily="18" charset="0"/>
                              </a:rPr>
                            </m:ctrlPr>
                          </m:sSupPr>
                          <m:e>
                            <m:r>
                              <a:rPr lang="fa-IR" sz="4000" i="1">
                                <a:solidFill>
                                  <a:srgbClr val="FF0000"/>
                                </a:solidFill>
                                <a:latin typeface="Cambria Math" panose="02040503050406030204" pitchFamily="18" charset="0"/>
                              </a:rPr>
                              <m:t>𝑥</m:t>
                            </m:r>
                          </m:e>
                          <m:sup>
                            <m:r>
                              <a:rPr lang="fa-IR" sz="4000" b="0" i="0" smtClean="0">
                                <a:solidFill>
                                  <a:srgbClr val="FF0000"/>
                                </a:solidFill>
                                <a:latin typeface="Cambria Math" panose="02040503050406030204" pitchFamily="18" charset="0"/>
                              </a:rPr>
                              <m:t>5</m:t>
                            </m:r>
                          </m:sup>
                        </m:sSup>
                        <m:sSup>
                          <m:sSupPr>
                            <m:ctrlPr>
                              <a:rPr lang="fa-IR" sz="4000" i="1">
                                <a:solidFill>
                                  <a:srgbClr val="FF0000"/>
                                </a:solidFill>
                                <a:latin typeface="Cambria Math" panose="02040503050406030204" pitchFamily="18" charset="0"/>
                              </a:rPr>
                            </m:ctrlPr>
                          </m:sSupPr>
                          <m:e>
                            <m:r>
                              <a:rPr lang="fa-IR" sz="4000" b="0" i="1" smtClean="0">
                                <a:solidFill>
                                  <a:srgbClr val="FF0000"/>
                                </a:solidFill>
                                <a:latin typeface="Cambria Math" panose="02040503050406030204" pitchFamily="18" charset="0"/>
                              </a:rPr>
                              <m:t>×</m:t>
                            </m:r>
                            <m:r>
                              <a:rPr lang="fa-IR" sz="4000" i="1">
                                <a:solidFill>
                                  <a:srgbClr val="FF0000"/>
                                </a:solidFill>
                                <a:latin typeface="Cambria Math" panose="02040503050406030204" pitchFamily="18" charset="0"/>
                              </a:rPr>
                              <m:t>𝑦</m:t>
                            </m:r>
                          </m:e>
                          <m:sup>
                            <m:r>
                              <a:rPr lang="fa-IR" sz="4000" b="0" i="1" smtClean="0">
                                <a:solidFill>
                                  <a:srgbClr val="FF0000"/>
                                </a:solidFill>
                                <a:latin typeface="Cambria Math" panose="02040503050406030204" pitchFamily="18" charset="0"/>
                              </a:rPr>
                              <m:t>2</m:t>
                            </m:r>
                          </m:sup>
                        </m:sSup>
                        <m:r>
                          <a:rPr lang="fa-IR" sz="4000" b="0" i="1" smtClean="0">
                            <a:solidFill>
                              <a:srgbClr val="FF0000"/>
                            </a:solidFill>
                            <a:latin typeface="Cambria Math" panose="02040503050406030204" pitchFamily="18" charset="0"/>
                          </a:rPr>
                          <m:t>×</m:t>
                        </m:r>
                        <m:r>
                          <a:rPr lang="fa-IR" sz="4000" i="1" smtClean="0">
                            <a:solidFill>
                              <a:srgbClr val="FF0000"/>
                            </a:solidFill>
                            <a:latin typeface="Cambria Math" panose="02040503050406030204" pitchFamily="18" charset="0"/>
                          </a:rPr>
                          <m:t>𝑧</m:t>
                        </m:r>
                      </m:num>
                      <m:den>
                        <m:sSup>
                          <m:sSupPr>
                            <m:ctrlPr>
                              <a:rPr lang="fa-IR" sz="4000" i="1">
                                <a:solidFill>
                                  <a:srgbClr val="FF0000"/>
                                </a:solidFill>
                                <a:latin typeface="Cambria Math" panose="02040503050406030204" pitchFamily="18" charset="0"/>
                              </a:rPr>
                            </m:ctrlPr>
                          </m:sSupPr>
                          <m:e>
                            <m:r>
                              <a:rPr lang="fa-IR" sz="4000" i="1">
                                <a:solidFill>
                                  <a:srgbClr val="FF0000"/>
                                </a:solidFill>
                                <a:latin typeface="Cambria Math" panose="02040503050406030204" pitchFamily="18" charset="0"/>
                              </a:rPr>
                              <m:t>𝑥</m:t>
                            </m:r>
                          </m:e>
                          <m:sup>
                            <m:r>
                              <a:rPr lang="fa-IR" sz="4000" i="0">
                                <a:solidFill>
                                  <a:srgbClr val="FF0000"/>
                                </a:solidFill>
                                <a:latin typeface="Cambria Math" panose="02040503050406030204" pitchFamily="18" charset="0"/>
                              </a:rPr>
                              <m:t>−</m:t>
                            </m:r>
                            <m:r>
                              <a:rPr lang="fa-IR" sz="4000" i="0">
                                <a:solidFill>
                                  <a:srgbClr val="FF0000"/>
                                </a:solidFill>
                                <a:latin typeface="Cambria Math" panose="02040503050406030204" pitchFamily="18" charset="0"/>
                              </a:rPr>
                              <m:t>2</m:t>
                            </m:r>
                          </m:sup>
                        </m:sSup>
                        <m:sSup>
                          <m:sSupPr>
                            <m:ctrlPr>
                              <a:rPr lang="fa-IR" sz="4000" i="1">
                                <a:solidFill>
                                  <a:srgbClr val="FF0000"/>
                                </a:solidFill>
                                <a:latin typeface="Cambria Math" panose="02040503050406030204" pitchFamily="18" charset="0"/>
                              </a:rPr>
                            </m:ctrlPr>
                          </m:sSupPr>
                          <m:e>
                            <m:r>
                              <a:rPr lang="fa-IR" sz="4000" b="0" i="1" smtClean="0">
                                <a:solidFill>
                                  <a:srgbClr val="FF0000"/>
                                </a:solidFill>
                                <a:latin typeface="Cambria Math" panose="02040503050406030204" pitchFamily="18" charset="0"/>
                              </a:rPr>
                              <m:t>×</m:t>
                            </m:r>
                            <m:r>
                              <a:rPr lang="fa-IR" sz="4000" i="1">
                                <a:solidFill>
                                  <a:srgbClr val="FF0000"/>
                                </a:solidFill>
                                <a:latin typeface="Cambria Math" panose="02040503050406030204" pitchFamily="18" charset="0"/>
                              </a:rPr>
                              <m:t>𝑦</m:t>
                            </m:r>
                          </m:e>
                          <m:sup>
                            <m:r>
                              <a:rPr lang="fa-IR" sz="4000" b="0" i="0" smtClean="0">
                                <a:solidFill>
                                  <a:srgbClr val="FF0000"/>
                                </a:solidFill>
                                <a:latin typeface="Cambria Math" panose="02040503050406030204" pitchFamily="18" charset="0"/>
                              </a:rPr>
                              <m:t>7</m:t>
                            </m:r>
                          </m:sup>
                        </m:sSup>
                        <m:sSup>
                          <m:sSupPr>
                            <m:ctrlPr>
                              <a:rPr lang="fa-IR" sz="4000" i="1">
                                <a:solidFill>
                                  <a:srgbClr val="FF0000"/>
                                </a:solidFill>
                                <a:latin typeface="Cambria Math" panose="02040503050406030204" pitchFamily="18" charset="0"/>
                              </a:rPr>
                            </m:ctrlPr>
                          </m:sSupPr>
                          <m:e>
                            <m:r>
                              <a:rPr lang="fa-IR" sz="4000" b="0" i="1" smtClean="0">
                                <a:solidFill>
                                  <a:srgbClr val="FF0000"/>
                                </a:solidFill>
                                <a:latin typeface="Cambria Math" panose="02040503050406030204" pitchFamily="18" charset="0"/>
                              </a:rPr>
                              <m:t>×</m:t>
                            </m:r>
                            <m:r>
                              <a:rPr lang="fa-IR" sz="4000" i="1">
                                <a:solidFill>
                                  <a:srgbClr val="FF0000"/>
                                </a:solidFill>
                                <a:latin typeface="Cambria Math" panose="02040503050406030204" pitchFamily="18" charset="0"/>
                              </a:rPr>
                              <m:t>𝑧</m:t>
                            </m:r>
                          </m:e>
                          <m:sup>
                            <m:r>
                              <a:rPr lang="fa-IR" sz="4000" b="0" i="0" smtClean="0">
                                <a:solidFill>
                                  <a:srgbClr val="FF0000"/>
                                </a:solidFill>
                                <a:latin typeface="Cambria Math" panose="02040503050406030204" pitchFamily="18" charset="0"/>
                              </a:rPr>
                              <m:t>3</m:t>
                            </m:r>
                          </m:sup>
                        </m:sSup>
                      </m:den>
                    </m:f>
                  </m:oMath>
                </a14:m>
                <a:r>
                  <a:rPr lang="fa-IR" sz="4000" dirty="0" smtClean="0">
                    <a:solidFill>
                      <a:srgbClr val="FF0000"/>
                    </a:solidFill>
                  </a:rPr>
                  <a:t>=</a:t>
                </a:r>
                <a:endParaRPr lang="fa-IR" sz="4000"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66815" y="5313218"/>
                <a:ext cx="2368534" cy="1035733"/>
              </a:xfrm>
              <a:prstGeom prst="rect">
                <a:avLst/>
              </a:prstGeom>
              <a:blipFill>
                <a:blip r:embed="rId14"/>
                <a:stretch>
                  <a:fillRect r="-11568" b="-8876"/>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535349" y="5600251"/>
                <a:ext cx="2632396" cy="466859"/>
              </a:xfrm>
              <a:prstGeom prst="rect">
                <a:avLst/>
              </a:prstGeom>
              <a:noFill/>
            </p:spPr>
            <p:txBody>
              <a:bodyPr wrap="square" lIns="0" tIns="0" rIns="0" bIns="0" rtlCol="1">
                <a:spAutoFit/>
              </a:bodyPr>
              <a:lstStyle/>
              <a:p>
                <a14:m>
                  <m:oMath xmlns:m="http://schemas.openxmlformats.org/officeDocument/2006/math">
                    <m:sSup>
                      <m:sSupPr>
                        <m:ctrlPr>
                          <a:rPr lang="fa-IR" sz="3000" i="1" smtClean="0">
                            <a:latin typeface="Cambria Math" panose="02040503050406030204" pitchFamily="18" charset="0"/>
                          </a:rPr>
                        </m:ctrlPr>
                      </m:sSupPr>
                      <m:e>
                        <m:r>
                          <a:rPr lang="fa-IR" sz="3000" i="1">
                            <a:latin typeface="Cambria Math" panose="02040503050406030204" pitchFamily="18" charset="0"/>
                          </a:rPr>
                          <m:t>𝑥</m:t>
                        </m:r>
                      </m:e>
                      <m:sup>
                        <m:r>
                          <a:rPr lang="fa-IR" sz="3000" i="0">
                            <a:latin typeface="Cambria Math" panose="02040503050406030204" pitchFamily="18" charset="0"/>
                          </a:rPr>
                          <m:t>7</m:t>
                        </m:r>
                      </m:sup>
                    </m:sSup>
                    <m:sSup>
                      <m:sSupPr>
                        <m:ctrlPr>
                          <a:rPr lang="fa-IR" sz="3000" i="1">
                            <a:latin typeface="Cambria Math" panose="02040503050406030204" pitchFamily="18" charset="0"/>
                          </a:rPr>
                        </m:ctrlPr>
                      </m:sSupPr>
                      <m:e>
                        <m:r>
                          <a:rPr lang="fa-IR" sz="3000" b="0" i="1" smtClean="0">
                            <a:latin typeface="Cambria Math" panose="02040503050406030204" pitchFamily="18" charset="0"/>
                          </a:rPr>
                          <m:t>×</m:t>
                        </m:r>
                        <m:r>
                          <a:rPr lang="fa-IR" sz="3000" i="1" smtClean="0">
                            <a:latin typeface="Cambria Math" panose="02040503050406030204" pitchFamily="18" charset="0"/>
                          </a:rPr>
                          <m:t>𝑦</m:t>
                        </m:r>
                      </m:e>
                      <m:sup>
                        <m:r>
                          <a:rPr lang="fa-IR" sz="3000" i="0">
                            <a:latin typeface="Cambria Math" panose="02040503050406030204" pitchFamily="18" charset="0"/>
                          </a:rPr>
                          <m:t>−</m:t>
                        </m:r>
                        <m:r>
                          <a:rPr lang="fa-IR" sz="3000" b="0" i="0" smtClean="0">
                            <a:latin typeface="Cambria Math" panose="02040503050406030204" pitchFamily="18" charset="0"/>
                          </a:rPr>
                          <m:t>5</m:t>
                        </m:r>
                      </m:sup>
                    </m:sSup>
                    <m:sSup>
                      <m:sSupPr>
                        <m:ctrlPr>
                          <a:rPr lang="fa-IR" sz="3000" i="1">
                            <a:latin typeface="Cambria Math" panose="02040503050406030204" pitchFamily="18" charset="0"/>
                          </a:rPr>
                        </m:ctrlPr>
                      </m:sSupPr>
                      <m:e>
                        <m:r>
                          <a:rPr lang="fa-IR" sz="3000" b="0" i="1" smtClean="0">
                            <a:latin typeface="Cambria Math" panose="02040503050406030204" pitchFamily="18" charset="0"/>
                          </a:rPr>
                          <m:t>×</m:t>
                        </m:r>
                        <m:r>
                          <a:rPr lang="fa-IR" sz="3000" i="1">
                            <a:latin typeface="Cambria Math" panose="02040503050406030204" pitchFamily="18" charset="0"/>
                          </a:rPr>
                          <m:t>𝑧</m:t>
                        </m:r>
                      </m:e>
                      <m:sup>
                        <m:r>
                          <a:rPr lang="fa-IR" sz="3000" i="0">
                            <a:latin typeface="Cambria Math" panose="02040503050406030204" pitchFamily="18" charset="0"/>
                          </a:rPr>
                          <m:t>−</m:t>
                        </m:r>
                        <m:r>
                          <a:rPr lang="fa-IR" sz="3000" i="0">
                            <a:latin typeface="Cambria Math" panose="02040503050406030204" pitchFamily="18" charset="0"/>
                          </a:rPr>
                          <m:t>2</m:t>
                        </m:r>
                      </m:sup>
                    </m:sSup>
                  </m:oMath>
                </a14:m>
                <a:r>
                  <a:rPr lang="fa-IR" sz="3000" dirty="0" smtClean="0"/>
                  <a:t>=</a:t>
                </a:r>
                <a:endParaRPr lang="fa-IR" sz="3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535349" y="5600251"/>
                <a:ext cx="2632396" cy="466859"/>
              </a:xfrm>
              <a:prstGeom prst="rect">
                <a:avLst/>
              </a:prstGeom>
              <a:blipFill>
                <a:blip r:embed="rId15"/>
                <a:stretch>
                  <a:fillRect t="-26316" r="-7870" b="-50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03883" y="5329760"/>
                <a:ext cx="1316182" cy="100264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f>
                        <m:fPr>
                          <m:ctrlPr>
                            <a:rPr lang="fa-IR" sz="3000" i="1" smtClean="0">
                              <a:latin typeface="Cambria Math" panose="02040503050406030204" pitchFamily="18" charset="0"/>
                            </a:rPr>
                          </m:ctrlPr>
                        </m:fPr>
                        <m:num>
                          <m:sSup>
                            <m:sSupPr>
                              <m:ctrlPr>
                                <a:rPr lang="fa-IR" sz="3000" i="1">
                                  <a:latin typeface="Cambria Math" panose="02040503050406030204" pitchFamily="18" charset="0"/>
                                </a:rPr>
                              </m:ctrlPr>
                            </m:sSupPr>
                            <m:e>
                              <m:r>
                                <m:rPr>
                                  <m:sty m:val="p"/>
                                </m:rPr>
                                <a:rPr lang="en-NZ" sz="3000" b="0" i="0" smtClean="0">
                                  <a:latin typeface="Cambria Math" panose="02040503050406030204" pitchFamily="18" charset="0"/>
                                </a:rPr>
                                <m:t>x</m:t>
                              </m:r>
                            </m:e>
                            <m:sup>
                              <m:r>
                                <a:rPr lang="fa-IR" sz="3000" b="0" i="0" smtClean="0">
                                  <a:latin typeface="Cambria Math" panose="02040503050406030204" pitchFamily="18" charset="0"/>
                                </a:rPr>
                                <m:t>7</m:t>
                              </m:r>
                            </m:sup>
                          </m:sSup>
                        </m:num>
                        <m:den>
                          <m:sSup>
                            <m:sSupPr>
                              <m:ctrlPr>
                                <a:rPr lang="fa-IR" sz="3000" i="1" smtClean="0">
                                  <a:latin typeface="Cambria Math" panose="02040503050406030204" pitchFamily="18" charset="0"/>
                                </a:rPr>
                              </m:ctrlPr>
                            </m:sSupPr>
                            <m:e>
                              <m:r>
                                <a:rPr lang="en-NZ" sz="3000" b="0" i="1" smtClean="0">
                                  <a:latin typeface="Cambria Math" panose="02040503050406030204" pitchFamily="18" charset="0"/>
                                </a:rPr>
                                <m:t>𝑦</m:t>
                              </m:r>
                            </m:e>
                            <m:sup>
                              <m:r>
                                <a:rPr lang="fa-IR" sz="3000" b="0" i="0" smtClean="0">
                                  <a:latin typeface="Cambria Math" panose="02040503050406030204" pitchFamily="18" charset="0"/>
                                </a:rPr>
                                <m:t>5</m:t>
                              </m:r>
                            </m:sup>
                          </m:sSup>
                          <m:sSup>
                            <m:sSupPr>
                              <m:ctrlPr>
                                <a:rPr lang="fa-IR" sz="3000" i="1">
                                  <a:latin typeface="Cambria Math" panose="02040503050406030204" pitchFamily="18" charset="0"/>
                                </a:rPr>
                              </m:ctrlPr>
                            </m:sSupPr>
                            <m:e>
                              <m:r>
                                <a:rPr lang="en-NZ" sz="3000" b="0" i="1" smtClean="0">
                                  <a:latin typeface="Cambria Math" panose="02040503050406030204" pitchFamily="18" charset="0"/>
                                </a:rPr>
                                <m:t>𝑧</m:t>
                              </m:r>
                            </m:e>
                            <m:sup>
                              <m:r>
                                <a:rPr lang="fa-IR" sz="3000" b="0" i="0" smtClean="0">
                                  <a:latin typeface="Cambria Math" panose="02040503050406030204" pitchFamily="18" charset="0"/>
                                </a:rPr>
                                <m:t>2</m:t>
                              </m:r>
                            </m:sup>
                          </m:sSup>
                        </m:den>
                      </m:f>
                    </m:oMath>
                  </m:oMathPara>
                </a14:m>
                <a:endParaRPr lang="fa-IR" sz="3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903883" y="5329760"/>
                <a:ext cx="1316182" cy="1002647"/>
              </a:xfrm>
              <a:prstGeom prst="rect">
                <a:avLst/>
              </a:prstGeom>
              <a:blipFill>
                <a:blip r:embed="rId16"/>
                <a:stretch>
                  <a:fillRect/>
                </a:stretch>
              </a:blipFill>
            </p:spPr>
            <p:txBody>
              <a:bodyPr/>
              <a:lstStyle/>
              <a:p>
                <a:r>
                  <a:rPr lang="fa-IR">
                    <a:noFill/>
                  </a:rPr>
                  <a:t> </a:t>
                </a:r>
              </a:p>
            </p:txBody>
          </p:sp>
        </mc:Fallback>
      </mc:AlternateContent>
      <p:grpSp>
        <p:nvGrpSpPr>
          <p:cNvPr id="17" name="Group 16"/>
          <p:cNvGrpSpPr/>
          <p:nvPr/>
        </p:nvGrpSpPr>
        <p:grpSpPr>
          <a:xfrm flipH="1">
            <a:off x="5827484" y="650204"/>
            <a:ext cx="2420694" cy="2695217"/>
            <a:chOff x="5847092" y="1583032"/>
            <a:chExt cx="3846418" cy="4722647"/>
          </a:xfrm>
        </p:grpSpPr>
        <p:pic>
          <p:nvPicPr>
            <p:cNvPr id="18" name="Picture 17"/>
            <p:cNvPicPr>
              <a:picLocks noChangeAspect="1"/>
            </p:cNvPicPr>
            <p:nvPr/>
          </p:nvPicPr>
          <p:blipFill>
            <a:blip r:embed="rId17">
              <a:extLst>
                <a:ext uri="{BEBA8EAE-BF5A-486C-A8C5-ECC9F3942E4B}">
                  <a14:imgProps xmlns:a14="http://schemas.microsoft.com/office/drawing/2010/main">
                    <a14:imgLayer r:embed="rId18">
                      <a14:imgEffect>
                        <a14:backgroundRemoval t="0" b="100000" l="0" r="100000">
                          <a14:foregroundMark x1="77451" y1="62097" x2="77451" y2="62097"/>
                          <a14:foregroundMark x1="86275" y1="81855" x2="86275" y2="81855"/>
                        </a14:backgroundRemoval>
                      </a14:imgEffect>
                    </a14:imgLayer>
                  </a14:imgProps>
                </a:ext>
                <a:ext uri="{28A0092B-C50C-407E-A947-70E740481C1C}">
                  <a14:useLocalDpi xmlns:a14="http://schemas.microsoft.com/office/drawing/2010/main" val="0"/>
                </a:ext>
              </a:extLst>
            </a:blip>
            <a:stretch>
              <a:fillRect/>
            </a:stretch>
          </p:blipFill>
          <p:spPr>
            <a:xfrm>
              <a:off x="5847092" y="1583032"/>
              <a:ext cx="2301799" cy="2798265"/>
            </a:xfrm>
            <a:prstGeom prst="rect">
              <a:avLst/>
            </a:prstGeom>
          </p:spPr>
        </p:pic>
        <p:grpSp>
          <p:nvGrpSpPr>
            <p:cNvPr id="19" name="Group 18"/>
            <p:cNvGrpSpPr/>
            <p:nvPr/>
          </p:nvGrpSpPr>
          <p:grpSpPr>
            <a:xfrm>
              <a:off x="6753674" y="3616042"/>
              <a:ext cx="2939836" cy="2689637"/>
              <a:chOff x="208898" y="1522640"/>
              <a:chExt cx="2939836" cy="2689637"/>
            </a:xfrm>
          </p:grpSpPr>
          <p:pic>
            <p:nvPicPr>
              <p:cNvPr id="20" name="Picture 19"/>
              <p:cNvPicPr>
                <a:picLocks noChangeAspect="1"/>
              </p:cNvPicPr>
              <p:nvPr/>
            </p:nvPicPr>
            <p:blipFill>
              <a:blip r:embed="rId19">
                <a:extLst>
                  <a:ext uri="{BEBA8EAE-BF5A-486C-A8C5-ECC9F3942E4B}">
                    <a14:imgProps xmlns:a14="http://schemas.microsoft.com/office/drawing/2010/main">
                      <a14:imgLayer r:embed="rId20">
                        <a14:imgEffect>
                          <a14:backgroundRemoval t="9302" b="93953" l="2128" r="99149">
                            <a14:backgroundMark x1="43830" y1="43721" x2="60000" y2="59070"/>
                          </a14:backgroundRemoval>
                        </a14:imgEffect>
                      </a14:imgLayer>
                    </a14:imgProps>
                  </a:ext>
                  <a:ext uri="{28A0092B-C50C-407E-A947-70E740481C1C}">
                    <a14:useLocalDpi xmlns:a14="http://schemas.microsoft.com/office/drawing/2010/main" val="0"/>
                  </a:ext>
                </a:extLst>
              </a:blip>
              <a:stretch>
                <a:fillRect/>
              </a:stretch>
            </p:blipFill>
            <p:spPr>
              <a:xfrm>
                <a:off x="208898" y="1522640"/>
                <a:ext cx="2939836" cy="2689637"/>
              </a:xfrm>
              <a:prstGeom prst="rect">
                <a:avLst/>
              </a:prstGeom>
            </p:spPr>
          </p:pic>
          <p:sp>
            <p:nvSpPr>
              <p:cNvPr id="21" name="TextBox 20"/>
              <p:cNvSpPr txBox="1"/>
              <p:nvPr/>
            </p:nvSpPr>
            <p:spPr>
              <a:xfrm>
                <a:off x="1156301" y="2575070"/>
                <a:ext cx="1045030" cy="701086"/>
              </a:xfrm>
              <a:prstGeom prst="rect">
                <a:avLst/>
              </a:prstGeom>
              <a:noFill/>
            </p:spPr>
            <p:txBody>
              <a:bodyPr wrap="square" rtlCol="1">
                <a:spAutoFit/>
              </a:bodyPr>
              <a:lstStyle/>
              <a:p>
                <a:r>
                  <a:rPr lang="fa-IR" sz="2000" b="1" dirty="0" smtClean="0">
                    <a:cs typeface="B Titr" panose="00000700000000000000" pitchFamily="2" charset="-78"/>
                  </a:rPr>
                  <a:t>نمونه</a:t>
                </a:r>
                <a:endParaRPr lang="fa-IR" sz="3200" b="1" dirty="0">
                  <a:cs typeface="B Titr" panose="00000700000000000000" pitchFamily="2" charset="-78"/>
                </a:endParaRPr>
              </a:p>
            </p:txBody>
          </p:sp>
        </p:grpSp>
      </p:grpSp>
      <p:pic>
        <p:nvPicPr>
          <p:cNvPr id="22" name="Picture 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656008" y="238297"/>
            <a:ext cx="2283350" cy="2295561"/>
          </a:xfrm>
          <a:prstGeom prst="rect">
            <a:avLst/>
          </a:prstGeom>
        </p:spPr>
      </p:pic>
      <p:sp>
        <p:nvSpPr>
          <p:cNvPr id="23" name="Rectangle 22"/>
          <p:cNvSpPr/>
          <p:nvPr/>
        </p:nvSpPr>
        <p:spPr>
          <a:xfrm>
            <a:off x="9501146" y="2618273"/>
            <a:ext cx="2593074" cy="662305"/>
          </a:xfrm>
          <a:prstGeom prst="rect">
            <a:avLst/>
          </a:prstGeom>
          <a:solidFill>
            <a:schemeClr val="bg1"/>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chemeClr val="tx1"/>
                </a:solidFill>
              </a:rPr>
              <a:t>درفایل اصلی </a:t>
            </a:r>
            <a:r>
              <a:rPr lang="fa-IR" sz="2000" b="1" dirty="0" smtClean="0">
                <a:solidFill>
                  <a:srgbClr val="FF0000"/>
                </a:solidFill>
              </a:rPr>
              <a:t>لوگو فروشگاه</a:t>
            </a:r>
            <a:r>
              <a:rPr lang="fa-IR" sz="2000" b="1" dirty="0" smtClean="0">
                <a:solidFill>
                  <a:schemeClr val="tx1"/>
                </a:solidFill>
              </a:rPr>
              <a:t> وجود ندارد.</a:t>
            </a:r>
            <a:endParaRPr lang="fa-IR" sz="2000" b="1" dirty="0">
              <a:solidFill>
                <a:schemeClr val="tx1"/>
              </a:solidFill>
            </a:endParaRPr>
          </a:p>
        </p:txBody>
      </p:sp>
      <p:sp>
        <p:nvSpPr>
          <p:cNvPr id="24" name="Rectangle 23">
            <a:extLst>
              <a:ext uri="{FF2B5EF4-FFF2-40B4-BE49-F238E27FC236}">
                <a16:creationId xmlns:a16="http://schemas.microsoft.com/office/drawing/2014/main" id="{B598B3A9-9636-4A97-B74E-3611818F96AE}"/>
              </a:ext>
            </a:extLst>
          </p:cNvPr>
          <p:cNvSpPr/>
          <p:nvPr/>
        </p:nvSpPr>
        <p:spPr>
          <a:xfrm>
            <a:off x="9346534" y="3871368"/>
            <a:ext cx="280230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22"/>
              </a:rPr>
              <a:t>http://powerdars.farafile.ir/</a:t>
            </a:r>
            <a:endParaRPr kumimoji="0" lang="en-US" sz="1800" b="0" i="0" u="none" strike="noStrike" kern="0" cap="none" spc="0" normalizeH="0" baseline="0" noProof="0" dirty="0" smtClean="0">
              <a:ln>
                <a:noFill/>
              </a:ln>
              <a:solidFill>
                <a:prstClr val="black"/>
              </a:solidFill>
              <a:effectLst/>
              <a:uLnTx/>
              <a:uFillTx/>
            </a:endParaRPr>
          </a:p>
        </p:txBody>
      </p:sp>
      <p:sp>
        <p:nvSpPr>
          <p:cNvPr id="25" name="TextBox 24"/>
          <p:cNvSpPr txBox="1"/>
          <p:nvPr/>
        </p:nvSpPr>
        <p:spPr>
          <a:xfrm>
            <a:off x="9656008" y="3364993"/>
            <a:ext cx="1951629" cy="523220"/>
          </a:xfrm>
          <a:prstGeom prst="rect">
            <a:avLst/>
          </a:prstGeom>
          <a:noFill/>
        </p:spPr>
        <p:txBody>
          <a:bodyPr wrap="square" rtlCol="1">
            <a:spAutoFit/>
          </a:bodyPr>
          <a:lstStyle/>
          <a:p>
            <a:r>
              <a:rPr lang="fa-IR" sz="2800" dirty="0" smtClean="0">
                <a:solidFill>
                  <a:srgbClr val="FF0000"/>
                </a:solidFill>
              </a:rPr>
              <a:t>👇کلیک کن👇</a:t>
            </a:r>
            <a:endParaRPr lang="fa-IR" sz="2800" dirty="0">
              <a:solidFill>
                <a:srgbClr val="FF0000"/>
              </a:solidFill>
            </a:endParaRPr>
          </a:p>
        </p:txBody>
      </p:sp>
      <p:sp>
        <p:nvSpPr>
          <p:cNvPr id="26" name="TextBox 25"/>
          <p:cNvSpPr txBox="1"/>
          <p:nvPr/>
        </p:nvSpPr>
        <p:spPr>
          <a:xfrm>
            <a:off x="9656008" y="4479003"/>
            <a:ext cx="1951629" cy="523220"/>
          </a:xfrm>
          <a:prstGeom prst="rect">
            <a:avLst/>
          </a:prstGeom>
          <a:noFill/>
        </p:spPr>
        <p:txBody>
          <a:bodyPr wrap="square" rtlCol="1">
            <a:spAutoFit/>
          </a:bodyPr>
          <a:lstStyle/>
          <a:p>
            <a:r>
              <a:rPr lang="fa-IR" sz="2800" dirty="0" smtClean="0">
                <a:solidFill>
                  <a:srgbClr val="FF0000"/>
                </a:solidFill>
              </a:rPr>
              <a:t>👆کلیک کن👆</a:t>
            </a:r>
            <a:endParaRPr lang="fa-IR" sz="2800" dirty="0">
              <a:solidFill>
                <a:srgbClr val="FF0000"/>
              </a:solidFill>
            </a:endParaRPr>
          </a:p>
        </p:txBody>
      </p:sp>
    </p:spTree>
    <p:extLst>
      <p:ext uri="{BB962C8B-B14F-4D97-AF65-F5344CB8AC3E}">
        <p14:creationId xmlns:p14="http://schemas.microsoft.com/office/powerpoint/2010/main" val="1954136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style.rotation</p:attrName>
                                        </p:attrNameLst>
                                      </p:cBhvr>
                                      <p:tavLst>
                                        <p:tav tm="0">
                                          <p:val>
                                            <p:fltVal val="90"/>
                                          </p:val>
                                        </p:tav>
                                        <p:tav tm="100000">
                                          <p:val>
                                            <p:fltVal val="0"/>
                                          </p:val>
                                        </p:tav>
                                      </p:tavLst>
                                    </p:anim>
                                    <p:animEffect transition="in" filter="fade">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anim calcmode="lin" valueType="num">
                                      <p:cBhvr>
                                        <p:cTn id="38" dur="2000" fill="hold"/>
                                        <p:tgtEl>
                                          <p:spTgt spid="5"/>
                                        </p:tgtEl>
                                        <p:attrNameLst>
                                          <p:attrName>ppt_w</p:attrName>
                                        </p:attrNameLst>
                                      </p:cBhvr>
                                      <p:tavLst>
                                        <p:tav tm="0" fmla="#ppt_w*sin(2.5*pi*$)">
                                          <p:val>
                                            <p:fltVal val="0"/>
                                          </p:val>
                                        </p:tav>
                                        <p:tav tm="100000">
                                          <p:val>
                                            <p:fltVal val="1"/>
                                          </p:val>
                                        </p:tav>
                                      </p:tavLst>
                                    </p:anim>
                                    <p:anim calcmode="lin" valueType="num">
                                      <p:cBhvr>
                                        <p:cTn id="39" dur="2000" fill="hold"/>
                                        <p:tgtEl>
                                          <p:spTgt spid="5"/>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anim calcmode="lin" valueType="num">
                                      <p:cBhvr>
                                        <p:cTn id="43" dur="2000" fill="hold"/>
                                        <p:tgtEl>
                                          <p:spTgt spid="6"/>
                                        </p:tgtEl>
                                        <p:attrNameLst>
                                          <p:attrName>ppt_w</p:attrName>
                                        </p:attrNameLst>
                                      </p:cBhvr>
                                      <p:tavLst>
                                        <p:tav tm="0" fmla="#ppt_w*sin(2.5*pi*$)">
                                          <p:val>
                                            <p:fltVal val="0"/>
                                          </p:val>
                                        </p:tav>
                                        <p:tav tm="100000">
                                          <p:val>
                                            <p:fltVal val="1"/>
                                          </p:val>
                                        </p:tav>
                                      </p:tavLst>
                                    </p:anim>
                                    <p:anim calcmode="lin" valueType="num">
                                      <p:cBhvr>
                                        <p:cTn id="4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 calcmode="lin" valueType="num">
                                      <p:cBhvr>
                                        <p:cTn id="51" dur="1000" fill="hold"/>
                                        <p:tgtEl>
                                          <p:spTgt spid="8"/>
                                        </p:tgtEl>
                                        <p:attrNameLst>
                                          <p:attrName>style.rotation</p:attrName>
                                        </p:attrNameLst>
                                      </p:cBhvr>
                                      <p:tavLst>
                                        <p:tav tm="0">
                                          <p:val>
                                            <p:fltVal val="90"/>
                                          </p:val>
                                        </p:tav>
                                        <p:tav tm="100000">
                                          <p:val>
                                            <p:fltVal val="0"/>
                                          </p:val>
                                        </p:tav>
                                      </p:tavLst>
                                    </p:anim>
                                    <p:animEffect transition="in" filter="fade">
                                      <p:cBhvr>
                                        <p:cTn id="52" dur="1000"/>
                                        <p:tgtEl>
                                          <p:spTgt spid="8"/>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80">
                                          <p:stCondLst>
                                            <p:cond delay="0"/>
                                          </p:stCondLst>
                                        </p:cTn>
                                        <p:tgtEl>
                                          <p:spTgt spid="11"/>
                                        </p:tgtEl>
                                      </p:cBhvr>
                                    </p:animEffect>
                                    <p:anim calcmode="lin" valueType="num">
                                      <p:cBhvr>
                                        <p:cTn id="6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9" dur="26">
                                          <p:stCondLst>
                                            <p:cond delay="650"/>
                                          </p:stCondLst>
                                        </p:cTn>
                                        <p:tgtEl>
                                          <p:spTgt spid="11"/>
                                        </p:tgtEl>
                                      </p:cBhvr>
                                      <p:to x="100000" y="60000"/>
                                    </p:animScale>
                                    <p:animScale>
                                      <p:cBhvr>
                                        <p:cTn id="70" dur="166" decel="50000">
                                          <p:stCondLst>
                                            <p:cond delay="676"/>
                                          </p:stCondLst>
                                        </p:cTn>
                                        <p:tgtEl>
                                          <p:spTgt spid="11"/>
                                        </p:tgtEl>
                                      </p:cBhvr>
                                      <p:to x="100000" y="100000"/>
                                    </p:animScale>
                                    <p:animScale>
                                      <p:cBhvr>
                                        <p:cTn id="71" dur="26">
                                          <p:stCondLst>
                                            <p:cond delay="1312"/>
                                          </p:stCondLst>
                                        </p:cTn>
                                        <p:tgtEl>
                                          <p:spTgt spid="11"/>
                                        </p:tgtEl>
                                      </p:cBhvr>
                                      <p:to x="100000" y="80000"/>
                                    </p:animScale>
                                    <p:animScale>
                                      <p:cBhvr>
                                        <p:cTn id="72" dur="166" decel="50000">
                                          <p:stCondLst>
                                            <p:cond delay="1338"/>
                                          </p:stCondLst>
                                        </p:cTn>
                                        <p:tgtEl>
                                          <p:spTgt spid="11"/>
                                        </p:tgtEl>
                                      </p:cBhvr>
                                      <p:to x="100000" y="100000"/>
                                    </p:animScale>
                                    <p:animScale>
                                      <p:cBhvr>
                                        <p:cTn id="73" dur="26">
                                          <p:stCondLst>
                                            <p:cond delay="1642"/>
                                          </p:stCondLst>
                                        </p:cTn>
                                        <p:tgtEl>
                                          <p:spTgt spid="11"/>
                                        </p:tgtEl>
                                      </p:cBhvr>
                                      <p:to x="100000" y="90000"/>
                                    </p:animScale>
                                    <p:animScale>
                                      <p:cBhvr>
                                        <p:cTn id="74" dur="166" decel="50000">
                                          <p:stCondLst>
                                            <p:cond delay="1668"/>
                                          </p:stCondLst>
                                        </p:cTn>
                                        <p:tgtEl>
                                          <p:spTgt spid="11"/>
                                        </p:tgtEl>
                                      </p:cBhvr>
                                      <p:to x="100000" y="100000"/>
                                    </p:animScale>
                                    <p:animScale>
                                      <p:cBhvr>
                                        <p:cTn id="75" dur="26">
                                          <p:stCondLst>
                                            <p:cond delay="1808"/>
                                          </p:stCondLst>
                                        </p:cTn>
                                        <p:tgtEl>
                                          <p:spTgt spid="11"/>
                                        </p:tgtEl>
                                      </p:cBhvr>
                                      <p:to x="100000" y="95000"/>
                                    </p:animScale>
                                    <p:animScale>
                                      <p:cBhvr>
                                        <p:cTn id="76" dur="166" decel="50000">
                                          <p:stCondLst>
                                            <p:cond delay="1834"/>
                                          </p:stCondLst>
                                        </p:cTn>
                                        <p:tgtEl>
                                          <p:spTgt spid="11"/>
                                        </p:tgtEl>
                                      </p:cBhvr>
                                      <p:to x="100000" y="100000"/>
                                    </p:animScale>
                                  </p:childTnLst>
                                </p:cTn>
                              </p:par>
                              <p:par>
                                <p:cTn id="77" presetID="26"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80">
                                          <p:stCondLst>
                                            <p:cond delay="0"/>
                                          </p:stCondLst>
                                        </p:cTn>
                                        <p:tgtEl>
                                          <p:spTgt spid="12"/>
                                        </p:tgtEl>
                                      </p:cBhvr>
                                    </p:animEffect>
                                    <p:anim calcmode="lin" valueType="num">
                                      <p:cBhvr>
                                        <p:cTn id="8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5" dur="26">
                                          <p:stCondLst>
                                            <p:cond delay="650"/>
                                          </p:stCondLst>
                                        </p:cTn>
                                        <p:tgtEl>
                                          <p:spTgt spid="12"/>
                                        </p:tgtEl>
                                      </p:cBhvr>
                                      <p:to x="100000" y="60000"/>
                                    </p:animScale>
                                    <p:animScale>
                                      <p:cBhvr>
                                        <p:cTn id="86" dur="166" decel="50000">
                                          <p:stCondLst>
                                            <p:cond delay="676"/>
                                          </p:stCondLst>
                                        </p:cTn>
                                        <p:tgtEl>
                                          <p:spTgt spid="12"/>
                                        </p:tgtEl>
                                      </p:cBhvr>
                                      <p:to x="100000" y="100000"/>
                                    </p:animScale>
                                    <p:animScale>
                                      <p:cBhvr>
                                        <p:cTn id="87" dur="26">
                                          <p:stCondLst>
                                            <p:cond delay="1312"/>
                                          </p:stCondLst>
                                        </p:cTn>
                                        <p:tgtEl>
                                          <p:spTgt spid="12"/>
                                        </p:tgtEl>
                                      </p:cBhvr>
                                      <p:to x="100000" y="80000"/>
                                    </p:animScale>
                                    <p:animScale>
                                      <p:cBhvr>
                                        <p:cTn id="88" dur="166" decel="50000">
                                          <p:stCondLst>
                                            <p:cond delay="1338"/>
                                          </p:stCondLst>
                                        </p:cTn>
                                        <p:tgtEl>
                                          <p:spTgt spid="12"/>
                                        </p:tgtEl>
                                      </p:cBhvr>
                                      <p:to x="100000" y="100000"/>
                                    </p:animScale>
                                    <p:animScale>
                                      <p:cBhvr>
                                        <p:cTn id="89" dur="26">
                                          <p:stCondLst>
                                            <p:cond delay="1642"/>
                                          </p:stCondLst>
                                        </p:cTn>
                                        <p:tgtEl>
                                          <p:spTgt spid="12"/>
                                        </p:tgtEl>
                                      </p:cBhvr>
                                      <p:to x="100000" y="90000"/>
                                    </p:animScale>
                                    <p:animScale>
                                      <p:cBhvr>
                                        <p:cTn id="90" dur="166" decel="50000">
                                          <p:stCondLst>
                                            <p:cond delay="1668"/>
                                          </p:stCondLst>
                                        </p:cTn>
                                        <p:tgtEl>
                                          <p:spTgt spid="12"/>
                                        </p:tgtEl>
                                      </p:cBhvr>
                                      <p:to x="100000" y="100000"/>
                                    </p:animScale>
                                    <p:animScale>
                                      <p:cBhvr>
                                        <p:cTn id="91" dur="26">
                                          <p:stCondLst>
                                            <p:cond delay="1808"/>
                                          </p:stCondLst>
                                        </p:cTn>
                                        <p:tgtEl>
                                          <p:spTgt spid="12"/>
                                        </p:tgtEl>
                                      </p:cBhvr>
                                      <p:to x="100000" y="95000"/>
                                    </p:animScale>
                                    <p:animScale>
                                      <p:cBhvr>
                                        <p:cTn id="92" dur="166" decel="50000">
                                          <p:stCondLst>
                                            <p:cond delay="1834"/>
                                          </p:stCondLst>
                                        </p:cTn>
                                        <p:tgtEl>
                                          <p:spTgt spid="12"/>
                                        </p:tgtEl>
                                      </p:cBhvr>
                                      <p:to x="100000" y="100000"/>
                                    </p:animScale>
                                  </p:childTnLst>
                                </p:cTn>
                              </p:par>
                              <p:par>
                                <p:cTn id="93" presetID="26" presetClass="entr" presetSubtype="0"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80">
                                          <p:stCondLst>
                                            <p:cond delay="0"/>
                                          </p:stCondLst>
                                        </p:cTn>
                                        <p:tgtEl>
                                          <p:spTgt spid="13"/>
                                        </p:tgtEl>
                                      </p:cBhvr>
                                    </p:animEffect>
                                    <p:anim calcmode="lin" valueType="num">
                                      <p:cBhvr>
                                        <p:cTn id="9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1" dur="26">
                                          <p:stCondLst>
                                            <p:cond delay="650"/>
                                          </p:stCondLst>
                                        </p:cTn>
                                        <p:tgtEl>
                                          <p:spTgt spid="13"/>
                                        </p:tgtEl>
                                      </p:cBhvr>
                                      <p:to x="100000" y="60000"/>
                                    </p:animScale>
                                    <p:animScale>
                                      <p:cBhvr>
                                        <p:cTn id="102" dur="166" decel="50000">
                                          <p:stCondLst>
                                            <p:cond delay="676"/>
                                          </p:stCondLst>
                                        </p:cTn>
                                        <p:tgtEl>
                                          <p:spTgt spid="13"/>
                                        </p:tgtEl>
                                      </p:cBhvr>
                                      <p:to x="100000" y="100000"/>
                                    </p:animScale>
                                    <p:animScale>
                                      <p:cBhvr>
                                        <p:cTn id="103" dur="26">
                                          <p:stCondLst>
                                            <p:cond delay="1312"/>
                                          </p:stCondLst>
                                        </p:cTn>
                                        <p:tgtEl>
                                          <p:spTgt spid="13"/>
                                        </p:tgtEl>
                                      </p:cBhvr>
                                      <p:to x="100000" y="80000"/>
                                    </p:animScale>
                                    <p:animScale>
                                      <p:cBhvr>
                                        <p:cTn id="104" dur="166" decel="50000">
                                          <p:stCondLst>
                                            <p:cond delay="1338"/>
                                          </p:stCondLst>
                                        </p:cTn>
                                        <p:tgtEl>
                                          <p:spTgt spid="13"/>
                                        </p:tgtEl>
                                      </p:cBhvr>
                                      <p:to x="100000" y="100000"/>
                                    </p:animScale>
                                    <p:animScale>
                                      <p:cBhvr>
                                        <p:cTn id="105" dur="26">
                                          <p:stCondLst>
                                            <p:cond delay="1642"/>
                                          </p:stCondLst>
                                        </p:cTn>
                                        <p:tgtEl>
                                          <p:spTgt spid="13"/>
                                        </p:tgtEl>
                                      </p:cBhvr>
                                      <p:to x="100000" y="90000"/>
                                    </p:animScale>
                                    <p:animScale>
                                      <p:cBhvr>
                                        <p:cTn id="106" dur="166" decel="50000">
                                          <p:stCondLst>
                                            <p:cond delay="1668"/>
                                          </p:stCondLst>
                                        </p:cTn>
                                        <p:tgtEl>
                                          <p:spTgt spid="13"/>
                                        </p:tgtEl>
                                      </p:cBhvr>
                                      <p:to x="100000" y="100000"/>
                                    </p:animScale>
                                    <p:animScale>
                                      <p:cBhvr>
                                        <p:cTn id="107" dur="26">
                                          <p:stCondLst>
                                            <p:cond delay="1808"/>
                                          </p:stCondLst>
                                        </p:cTn>
                                        <p:tgtEl>
                                          <p:spTgt spid="13"/>
                                        </p:tgtEl>
                                      </p:cBhvr>
                                      <p:to x="100000" y="95000"/>
                                    </p:animScale>
                                    <p:animScale>
                                      <p:cBhvr>
                                        <p:cTn id="108" dur="166" decel="50000">
                                          <p:stCondLst>
                                            <p:cond delay="1834"/>
                                          </p:stCondLst>
                                        </p:cTn>
                                        <p:tgtEl>
                                          <p:spTgt spid="13"/>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wipe(down)">
                                      <p:cBhvr>
                                        <p:cTn id="113" dur="500"/>
                                        <p:tgtEl>
                                          <p:spTgt spid="15"/>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wipe(down)">
                                      <p:cBhvr>
                                        <p:cTn id="1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764576" y="1984214"/>
                <a:ext cx="2908233" cy="461665"/>
              </a:xfrm>
              <a:prstGeom prst="rect">
                <a:avLst/>
              </a:prstGeom>
              <a:noFill/>
            </p:spPr>
            <p:txBody>
              <a:bodyPr wrap="square" lIns="0" tIns="0" rIns="0" bIns="0" rtlCol="1">
                <a:spAutoFit/>
              </a:bodyPr>
              <a:lstStyle/>
              <a:p>
                <a14:m>
                  <m:oMath xmlns:m="http://schemas.openxmlformats.org/officeDocument/2006/math">
                    <m:sSup>
                      <m:sSupPr>
                        <m:ctrlPr>
                          <a:rPr lang="fa-IR" sz="3000" i="1" smtClean="0">
                            <a:latin typeface="Cambria Math" panose="02040503050406030204" pitchFamily="18" charset="0"/>
                          </a:rPr>
                        </m:ctrlPr>
                      </m:sSupPr>
                      <m:e>
                        <m:r>
                          <a:rPr lang="fa-IR" sz="3000" i="1">
                            <a:latin typeface="Cambria Math" panose="02040503050406030204" pitchFamily="18" charset="0"/>
                          </a:rPr>
                          <m:t>𝑥</m:t>
                        </m:r>
                      </m:e>
                      <m:sup>
                        <m:r>
                          <a:rPr lang="fa-IR" sz="3000" b="0" i="0" smtClean="0">
                            <a:latin typeface="Cambria Math" panose="02040503050406030204" pitchFamily="18" charset="0"/>
                          </a:rPr>
                          <m:t>−</m:t>
                        </m:r>
                        <m:r>
                          <a:rPr lang="fa-IR" sz="3000" b="0" i="0" smtClean="0">
                            <a:latin typeface="Cambria Math" panose="02040503050406030204" pitchFamily="18" charset="0"/>
                          </a:rPr>
                          <m:t>6</m:t>
                        </m:r>
                      </m:sup>
                    </m:sSup>
                    <m:sSup>
                      <m:sSupPr>
                        <m:ctrlPr>
                          <a:rPr lang="fa-IR" sz="3000" i="1">
                            <a:latin typeface="Cambria Math" panose="02040503050406030204" pitchFamily="18" charset="0"/>
                          </a:rPr>
                        </m:ctrlPr>
                      </m:sSupPr>
                      <m:e>
                        <m:r>
                          <a:rPr lang="fa-IR" sz="3000" b="0" i="1" smtClean="0">
                            <a:latin typeface="Cambria Math" panose="02040503050406030204" pitchFamily="18" charset="0"/>
                          </a:rPr>
                          <m:t>×</m:t>
                        </m:r>
                        <m:r>
                          <a:rPr lang="fa-IR" sz="3000" i="1" smtClean="0">
                            <a:latin typeface="Cambria Math" panose="02040503050406030204" pitchFamily="18" charset="0"/>
                          </a:rPr>
                          <m:t>𝑦</m:t>
                        </m:r>
                      </m:e>
                      <m:sup>
                        <m:r>
                          <a:rPr lang="fa-IR" sz="3000" i="0">
                            <a:latin typeface="Cambria Math" panose="02040503050406030204" pitchFamily="18" charset="0"/>
                          </a:rPr>
                          <m:t>−</m:t>
                        </m:r>
                        <m:r>
                          <a:rPr lang="fa-IR" sz="3000" b="0" i="0" smtClean="0">
                            <a:latin typeface="Cambria Math" panose="02040503050406030204" pitchFamily="18" charset="0"/>
                          </a:rPr>
                          <m:t>1</m:t>
                        </m:r>
                      </m:sup>
                    </m:sSup>
                    <m:sSup>
                      <m:sSupPr>
                        <m:ctrlPr>
                          <a:rPr lang="fa-IR" sz="3000" i="1">
                            <a:latin typeface="Cambria Math" panose="02040503050406030204" pitchFamily="18" charset="0"/>
                          </a:rPr>
                        </m:ctrlPr>
                      </m:sSupPr>
                      <m:e>
                        <m:r>
                          <a:rPr lang="fa-IR" sz="3000" b="0" i="1" smtClean="0">
                            <a:latin typeface="Cambria Math" panose="02040503050406030204" pitchFamily="18" charset="0"/>
                          </a:rPr>
                          <m:t>×</m:t>
                        </m:r>
                        <m:r>
                          <a:rPr lang="fa-IR" sz="3000" i="1">
                            <a:latin typeface="Cambria Math" panose="02040503050406030204" pitchFamily="18" charset="0"/>
                          </a:rPr>
                          <m:t>𝑧</m:t>
                        </m:r>
                      </m:e>
                      <m:sup>
                        <m:r>
                          <a:rPr lang="fa-IR" sz="3000" b="0" i="0" smtClean="0">
                            <a:latin typeface="Cambria Math" panose="02040503050406030204" pitchFamily="18" charset="0"/>
                          </a:rPr>
                          <m:t>14</m:t>
                        </m:r>
                      </m:sup>
                    </m:sSup>
                  </m:oMath>
                </a14:m>
                <a:r>
                  <a:rPr lang="fa-IR" sz="3000" dirty="0" smtClean="0"/>
                  <a:t>=</a:t>
                </a:r>
                <a:endParaRPr lang="fa-IR" sz="3000" dirty="0"/>
              </a:p>
            </p:txBody>
          </p:sp>
        </mc:Choice>
        <mc:Fallback xmlns="">
          <p:sp>
            <p:nvSpPr>
              <p:cNvPr id="3" name="TextBox 2"/>
              <p:cNvSpPr txBox="1">
                <a:spLocks noRot="1" noChangeAspect="1" noMove="1" noResize="1" noEditPoints="1" noAdjustHandles="1" noChangeArrowheads="1" noChangeShapeType="1" noTextEdit="1"/>
              </p:cNvSpPr>
              <p:nvPr/>
            </p:nvSpPr>
            <p:spPr>
              <a:xfrm>
                <a:off x="2764576" y="1984214"/>
                <a:ext cx="2908233" cy="461665"/>
              </a:xfrm>
              <a:prstGeom prst="rect">
                <a:avLst/>
              </a:prstGeom>
              <a:blipFill>
                <a:blip r:embed="rId2"/>
                <a:stretch>
                  <a:fillRect t="-26316" r="-2725" b="-50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368639" y="1713722"/>
                <a:ext cx="1316182" cy="100264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f>
                        <m:fPr>
                          <m:ctrlPr>
                            <a:rPr lang="fa-IR" sz="3000" i="1" smtClean="0">
                              <a:latin typeface="Cambria Math" panose="02040503050406030204" pitchFamily="18" charset="0"/>
                            </a:rPr>
                          </m:ctrlPr>
                        </m:fPr>
                        <m:num>
                          <m:sSup>
                            <m:sSupPr>
                              <m:ctrlPr>
                                <a:rPr lang="fa-IR" sz="3000" i="1">
                                  <a:latin typeface="Cambria Math" panose="02040503050406030204" pitchFamily="18" charset="0"/>
                                </a:rPr>
                              </m:ctrlPr>
                            </m:sSupPr>
                            <m:e>
                              <m:r>
                                <m:rPr>
                                  <m:sty m:val="p"/>
                                </m:rPr>
                                <a:rPr lang="en-NZ" sz="3000" b="0" i="0" smtClean="0">
                                  <a:latin typeface="Cambria Math" panose="02040503050406030204" pitchFamily="18" charset="0"/>
                                </a:rPr>
                                <m:t>z</m:t>
                              </m:r>
                            </m:e>
                            <m:sup>
                              <m:r>
                                <a:rPr lang="fa-IR" sz="3000" b="0" i="0" smtClean="0">
                                  <a:latin typeface="Cambria Math" panose="02040503050406030204" pitchFamily="18" charset="0"/>
                                </a:rPr>
                                <m:t>14</m:t>
                              </m:r>
                            </m:sup>
                          </m:sSup>
                        </m:num>
                        <m:den>
                          <m:sSup>
                            <m:sSupPr>
                              <m:ctrlPr>
                                <a:rPr lang="fa-IR" sz="3000" i="1" smtClean="0">
                                  <a:latin typeface="Cambria Math" panose="02040503050406030204" pitchFamily="18" charset="0"/>
                                </a:rPr>
                              </m:ctrlPr>
                            </m:sSupPr>
                            <m:e>
                              <m:r>
                                <a:rPr lang="en-NZ" sz="3000" b="0" i="1" smtClean="0">
                                  <a:latin typeface="Cambria Math" panose="02040503050406030204" pitchFamily="18" charset="0"/>
                                </a:rPr>
                                <m:t>𝑦</m:t>
                              </m:r>
                            </m:e>
                            <m:sup>
                              <m:r>
                                <a:rPr lang="fa-IR" sz="3000" b="0" i="0" smtClean="0">
                                  <a:latin typeface="Cambria Math" panose="02040503050406030204" pitchFamily="18" charset="0"/>
                                </a:rPr>
                                <m:t>1</m:t>
                              </m:r>
                            </m:sup>
                          </m:sSup>
                          <m:sSup>
                            <m:sSupPr>
                              <m:ctrlPr>
                                <a:rPr lang="fa-IR" sz="3000" i="1">
                                  <a:latin typeface="Cambria Math" panose="02040503050406030204" pitchFamily="18" charset="0"/>
                                </a:rPr>
                              </m:ctrlPr>
                            </m:sSupPr>
                            <m:e>
                              <m:r>
                                <a:rPr lang="en-NZ" sz="3000" b="0" i="1" smtClean="0">
                                  <a:latin typeface="Cambria Math" panose="02040503050406030204" pitchFamily="18" charset="0"/>
                                </a:rPr>
                                <m:t>𝑥</m:t>
                              </m:r>
                            </m:e>
                            <m:sup>
                              <m:r>
                                <a:rPr lang="fa-IR" sz="3000" b="0" i="0" smtClean="0">
                                  <a:latin typeface="Cambria Math" panose="02040503050406030204" pitchFamily="18" charset="0"/>
                                </a:rPr>
                                <m:t>6</m:t>
                              </m:r>
                            </m:sup>
                          </m:sSup>
                        </m:den>
                      </m:f>
                    </m:oMath>
                  </m:oMathPara>
                </a14:m>
                <a:endParaRPr lang="fa-IR" sz="3000" dirty="0"/>
              </a:p>
            </p:txBody>
          </p:sp>
        </mc:Choice>
        <mc:Fallback xmlns="">
          <p:sp>
            <p:nvSpPr>
              <p:cNvPr id="4" name="TextBox 3"/>
              <p:cNvSpPr txBox="1">
                <a:spLocks noRot="1" noChangeAspect="1" noMove="1" noResize="1" noEditPoints="1" noAdjustHandles="1" noChangeArrowheads="1" noChangeShapeType="1" noTextEdit="1"/>
              </p:cNvSpPr>
              <p:nvPr/>
            </p:nvSpPr>
            <p:spPr>
              <a:xfrm>
                <a:off x="5368639" y="1713722"/>
                <a:ext cx="1316182" cy="1002647"/>
              </a:xfrm>
              <a:prstGeom prst="rect">
                <a:avLst/>
              </a:prstGeom>
              <a:blipFill>
                <a:blip r:embed="rId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6815" y="270163"/>
                <a:ext cx="2597762" cy="1029256"/>
              </a:xfrm>
              <a:prstGeom prst="rect">
                <a:avLst/>
              </a:prstGeom>
              <a:noFill/>
            </p:spPr>
            <p:txBody>
              <a:bodyPr wrap="none" lIns="0" tIns="0" rIns="0" bIns="0" rtlCol="1">
                <a:spAutoFit/>
              </a:bodyPr>
              <a:lstStyle/>
              <a:p>
                <a14:m>
                  <m:oMath xmlns:m="http://schemas.openxmlformats.org/officeDocument/2006/math">
                    <m:f>
                      <m:fPr>
                        <m:ctrlPr>
                          <a:rPr lang="fa-IR" sz="4000" i="1" smtClean="0">
                            <a:solidFill>
                              <a:srgbClr val="FF0000"/>
                            </a:solidFill>
                            <a:latin typeface="Cambria Math" panose="02040503050406030204" pitchFamily="18" charset="0"/>
                          </a:rPr>
                        </m:ctrlPr>
                      </m:fPr>
                      <m:num>
                        <m:sSup>
                          <m:sSupPr>
                            <m:ctrlPr>
                              <a:rPr lang="fa-IR" sz="4000" i="1">
                                <a:solidFill>
                                  <a:srgbClr val="FF0000"/>
                                </a:solidFill>
                                <a:latin typeface="Cambria Math" panose="02040503050406030204" pitchFamily="18" charset="0"/>
                              </a:rPr>
                            </m:ctrlPr>
                          </m:sSupPr>
                          <m:e>
                            <m:r>
                              <a:rPr lang="fa-IR" sz="4000" i="1">
                                <a:solidFill>
                                  <a:srgbClr val="FF0000"/>
                                </a:solidFill>
                                <a:latin typeface="Cambria Math" panose="02040503050406030204" pitchFamily="18" charset="0"/>
                              </a:rPr>
                              <m:t>𝑥</m:t>
                            </m:r>
                          </m:e>
                          <m:sup>
                            <m:r>
                              <a:rPr lang="fa-IR" sz="4000" b="0" i="0" smtClean="0">
                                <a:solidFill>
                                  <a:srgbClr val="FF0000"/>
                                </a:solidFill>
                                <a:latin typeface="Cambria Math" panose="02040503050406030204" pitchFamily="18" charset="0"/>
                              </a:rPr>
                              <m:t>−</m:t>
                            </m:r>
                            <m:r>
                              <a:rPr lang="fa-IR" sz="4000" b="0" i="0" smtClean="0">
                                <a:solidFill>
                                  <a:srgbClr val="FF0000"/>
                                </a:solidFill>
                                <a:latin typeface="Cambria Math" panose="02040503050406030204" pitchFamily="18" charset="0"/>
                              </a:rPr>
                              <m:t>9</m:t>
                            </m:r>
                          </m:sup>
                        </m:sSup>
                        <m:sSup>
                          <m:sSupPr>
                            <m:ctrlPr>
                              <a:rPr lang="fa-IR" sz="4000" i="1">
                                <a:solidFill>
                                  <a:srgbClr val="FF0000"/>
                                </a:solidFill>
                                <a:latin typeface="Cambria Math" panose="02040503050406030204" pitchFamily="18" charset="0"/>
                              </a:rPr>
                            </m:ctrlPr>
                          </m:sSupPr>
                          <m:e>
                            <m:r>
                              <a:rPr lang="fa-IR" sz="4000" b="0" i="1" smtClean="0">
                                <a:solidFill>
                                  <a:srgbClr val="FF0000"/>
                                </a:solidFill>
                                <a:latin typeface="Cambria Math" panose="02040503050406030204" pitchFamily="18" charset="0"/>
                              </a:rPr>
                              <m:t>×</m:t>
                            </m:r>
                            <m:r>
                              <a:rPr lang="fa-IR" sz="4000" i="1">
                                <a:solidFill>
                                  <a:srgbClr val="FF0000"/>
                                </a:solidFill>
                                <a:latin typeface="Cambria Math" panose="02040503050406030204" pitchFamily="18" charset="0"/>
                              </a:rPr>
                              <m:t>𝑦</m:t>
                            </m:r>
                          </m:e>
                          <m:sup>
                            <m:r>
                              <a:rPr lang="fa-IR" sz="4000" b="0" i="1" smtClean="0">
                                <a:solidFill>
                                  <a:srgbClr val="FF0000"/>
                                </a:solidFill>
                                <a:latin typeface="Cambria Math" panose="02040503050406030204" pitchFamily="18" charset="0"/>
                              </a:rPr>
                              <m:t>6</m:t>
                            </m:r>
                          </m:sup>
                        </m:sSup>
                        <m:sSup>
                          <m:sSupPr>
                            <m:ctrlPr>
                              <a:rPr lang="fa-IR" sz="4000" i="1">
                                <a:solidFill>
                                  <a:srgbClr val="FF0000"/>
                                </a:solidFill>
                                <a:latin typeface="Cambria Math" panose="02040503050406030204" pitchFamily="18" charset="0"/>
                              </a:rPr>
                            </m:ctrlPr>
                          </m:sSupPr>
                          <m:e>
                            <m:r>
                              <a:rPr lang="fa-IR" sz="4000" i="1">
                                <a:solidFill>
                                  <a:srgbClr val="FF0000"/>
                                </a:solidFill>
                                <a:latin typeface="Cambria Math" panose="02040503050406030204" pitchFamily="18" charset="0"/>
                              </a:rPr>
                              <m:t>×</m:t>
                            </m:r>
                            <m:r>
                              <a:rPr lang="fa-IR" sz="4000" i="1">
                                <a:solidFill>
                                  <a:srgbClr val="FF0000"/>
                                </a:solidFill>
                                <a:latin typeface="Cambria Math" panose="02040503050406030204" pitchFamily="18" charset="0"/>
                              </a:rPr>
                              <m:t>𝑧</m:t>
                            </m:r>
                          </m:e>
                          <m:sup>
                            <m:r>
                              <a:rPr lang="fa-IR" sz="4000" b="0" i="0" smtClean="0">
                                <a:solidFill>
                                  <a:srgbClr val="FF0000"/>
                                </a:solidFill>
                                <a:latin typeface="Cambria Math" panose="02040503050406030204" pitchFamily="18" charset="0"/>
                              </a:rPr>
                              <m:t>11</m:t>
                            </m:r>
                          </m:sup>
                        </m:sSup>
                      </m:num>
                      <m:den>
                        <m:sSup>
                          <m:sSupPr>
                            <m:ctrlPr>
                              <a:rPr lang="fa-IR" sz="4000" i="1">
                                <a:solidFill>
                                  <a:srgbClr val="FF0000"/>
                                </a:solidFill>
                                <a:latin typeface="Cambria Math" panose="02040503050406030204" pitchFamily="18" charset="0"/>
                              </a:rPr>
                            </m:ctrlPr>
                          </m:sSupPr>
                          <m:e>
                            <m:r>
                              <a:rPr lang="fa-IR" sz="4000" i="1">
                                <a:solidFill>
                                  <a:srgbClr val="FF0000"/>
                                </a:solidFill>
                                <a:latin typeface="Cambria Math" panose="02040503050406030204" pitchFamily="18" charset="0"/>
                              </a:rPr>
                              <m:t>𝑥</m:t>
                            </m:r>
                          </m:e>
                          <m:sup>
                            <m:r>
                              <a:rPr lang="fa-IR" sz="4000" b="0" i="0" smtClean="0">
                                <a:solidFill>
                                  <a:srgbClr val="FF0000"/>
                                </a:solidFill>
                                <a:latin typeface="Cambria Math" panose="02040503050406030204" pitchFamily="18" charset="0"/>
                              </a:rPr>
                              <m:t>7</m:t>
                            </m:r>
                          </m:sup>
                        </m:sSup>
                        <m:sSup>
                          <m:sSupPr>
                            <m:ctrlPr>
                              <a:rPr lang="fa-IR" sz="4000" i="1">
                                <a:solidFill>
                                  <a:srgbClr val="FF0000"/>
                                </a:solidFill>
                                <a:latin typeface="Cambria Math" panose="02040503050406030204" pitchFamily="18" charset="0"/>
                              </a:rPr>
                            </m:ctrlPr>
                          </m:sSupPr>
                          <m:e>
                            <m:r>
                              <a:rPr lang="fa-IR" sz="4000" b="0" i="1" smtClean="0">
                                <a:solidFill>
                                  <a:srgbClr val="FF0000"/>
                                </a:solidFill>
                                <a:latin typeface="Cambria Math" panose="02040503050406030204" pitchFamily="18" charset="0"/>
                              </a:rPr>
                              <m:t>×</m:t>
                            </m:r>
                            <m:r>
                              <a:rPr lang="fa-IR" sz="4000" i="1">
                                <a:solidFill>
                                  <a:srgbClr val="FF0000"/>
                                </a:solidFill>
                                <a:latin typeface="Cambria Math" panose="02040503050406030204" pitchFamily="18" charset="0"/>
                              </a:rPr>
                              <m:t>𝑦</m:t>
                            </m:r>
                          </m:e>
                          <m:sup>
                            <m:r>
                              <a:rPr lang="fa-IR" sz="4000" b="0" i="0" smtClean="0">
                                <a:solidFill>
                                  <a:srgbClr val="FF0000"/>
                                </a:solidFill>
                                <a:latin typeface="Cambria Math" panose="02040503050406030204" pitchFamily="18" charset="0"/>
                              </a:rPr>
                              <m:t>−</m:t>
                            </m:r>
                            <m:r>
                              <a:rPr lang="fa-IR" sz="4000" b="0" i="0" smtClean="0">
                                <a:solidFill>
                                  <a:srgbClr val="FF0000"/>
                                </a:solidFill>
                                <a:latin typeface="Cambria Math" panose="02040503050406030204" pitchFamily="18" charset="0"/>
                              </a:rPr>
                              <m:t>9</m:t>
                            </m:r>
                          </m:sup>
                        </m:sSup>
                        <m:sSup>
                          <m:sSupPr>
                            <m:ctrlPr>
                              <a:rPr lang="fa-IR" sz="4000" i="1">
                                <a:solidFill>
                                  <a:srgbClr val="FF0000"/>
                                </a:solidFill>
                                <a:latin typeface="Cambria Math" panose="02040503050406030204" pitchFamily="18" charset="0"/>
                              </a:rPr>
                            </m:ctrlPr>
                          </m:sSupPr>
                          <m:e>
                            <m:r>
                              <a:rPr lang="fa-IR" sz="4000" b="0" i="1" smtClean="0">
                                <a:solidFill>
                                  <a:srgbClr val="FF0000"/>
                                </a:solidFill>
                                <a:latin typeface="Cambria Math" panose="02040503050406030204" pitchFamily="18" charset="0"/>
                              </a:rPr>
                              <m:t>×</m:t>
                            </m:r>
                            <m:r>
                              <a:rPr lang="fa-IR" sz="4000" i="1">
                                <a:solidFill>
                                  <a:srgbClr val="FF0000"/>
                                </a:solidFill>
                                <a:latin typeface="Cambria Math" panose="02040503050406030204" pitchFamily="18" charset="0"/>
                              </a:rPr>
                              <m:t>𝑧</m:t>
                            </m:r>
                          </m:e>
                          <m:sup>
                            <m:r>
                              <a:rPr lang="fa-IR" sz="4000" b="0" i="0" smtClean="0">
                                <a:solidFill>
                                  <a:srgbClr val="FF0000"/>
                                </a:solidFill>
                                <a:latin typeface="Cambria Math" panose="02040503050406030204" pitchFamily="18" charset="0"/>
                              </a:rPr>
                              <m:t>−</m:t>
                            </m:r>
                            <m:r>
                              <a:rPr lang="fa-IR" sz="4000" b="0" i="0" smtClean="0">
                                <a:solidFill>
                                  <a:srgbClr val="FF0000"/>
                                </a:solidFill>
                                <a:latin typeface="Cambria Math" panose="02040503050406030204" pitchFamily="18" charset="0"/>
                              </a:rPr>
                              <m:t>7</m:t>
                            </m:r>
                          </m:sup>
                        </m:sSup>
                      </m:den>
                    </m:f>
                  </m:oMath>
                </a14:m>
                <a:r>
                  <a:rPr lang="fa-IR" sz="4000" dirty="0" smtClean="0">
                    <a:solidFill>
                      <a:srgbClr val="FF0000"/>
                    </a:solidFill>
                  </a:rPr>
                  <a:t>=</a:t>
                </a:r>
                <a:endParaRPr lang="fa-IR" sz="40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66815" y="270163"/>
                <a:ext cx="2597762" cy="1029256"/>
              </a:xfrm>
              <a:prstGeom prst="rect">
                <a:avLst/>
              </a:prstGeom>
              <a:blipFill>
                <a:blip r:embed="rId4"/>
                <a:stretch>
                  <a:fillRect r="-10304" b="-8876"/>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764578" y="530119"/>
                <a:ext cx="3054332" cy="466859"/>
              </a:xfrm>
              <a:prstGeom prst="rect">
                <a:avLst/>
              </a:prstGeom>
              <a:noFill/>
            </p:spPr>
            <p:txBody>
              <a:bodyPr wrap="square" lIns="0" tIns="0" rIns="0" bIns="0" rtlCol="1">
                <a:spAutoFit/>
              </a:bodyPr>
              <a:lstStyle/>
              <a:p>
                <a14:m>
                  <m:oMath xmlns:m="http://schemas.openxmlformats.org/officeDocument/2006/math">
                    <m:sSup>
                      <m:sSupPr>
                        <m:ctrlPr>
                          <a:rPr lang="fa-IR" sz="3000" i="1" smtClean="0">
                            <a:latin typeface="Cambria Math" panose="02040503050406030204" pitchFamily="18" charset="0"/>
                          </a:rPr>
                        </m:ctrlPr>
                      </m:sSupPr>
                      <m:e>
                        <m:r>
                          <a:rPr lang="fa-IR" sz="3000" i="1">
                            <a:latin typeface="Cambria Math" panose="02040503050406030204" pitchFamily="18" charset="0"/>
                          </a:rPr>
                          <m:t>𝑥</m:t>
                        </m:r>
                      </m:e>
                      <m:sup>
                        <m:r>
                          <a:rPr lang="fa-IR" sz="3000" b="0" i="0" smtClean="0">
                            <a:latin typeface="Cambria Math" panose="02040503050406030204" pitchFamily="18" charset="0"/>
                          </a:rPr>
                          <m:t>−</m:t>
                        </m:r>
                        <m:r>
                          <a:rPr lang="fa-IR" sz="3000" b="0" i="0" smtClean="0">
                            <a:latin typeface="Cambria Math" panose="02040503050406030204" pitchFamily="18" charset="0"/>
                          </a:rPr>
                          <m:t>16</m:t>
                        </m:r>
                      </m:sup>
                    </m:sSup>
                    <m:sSup>
                      <m:sSupPr>
                        <m:ctrlPr>
                          <a:rPr lang="fa-IR" sz="3000" i="1">
                            <a:latin typeface="Cambria Math" panose="02040503050406030204" pitchFamily="18" charset="0"/>
                          </a:rPr>
                        </m:ctrlPr>
                      </m:sSupPr>
                      <m:e>
                        <m:r>
                          <a:rPr lang="fa-IR" sz="3000" b="0" i="1" smtClean="0">
                            <a:latin typeface="Cambria Math" panose="02040503050406030204" pitchFamily="18" charset="0"/>
                          </a:rPr>
                          <m:t>×</m:t>
                        </m:r>
                        <m:r>
                          <a:rPr lang="fa-IR" sz="3000" i="1" smtClean="0">
                            <a:latin typeface="Cambria Math" panose="02040503050406030204" pitchFamily="18" charset="0"/>
                          </a:rPr>
                          <m:t>𝑦</m:t>
                        </m:r>
                      </m:e>
                      <m:sup>
                        <m:r>
                          <a:rPr lang="fa-IR" sz="3000" i="0" smtClean="0">
                            <a:latin typeface="Cambria Math" panose="02040503050406030204" pitchFamily="18" charset="0"/>
                          </a:rPr>
                          <m:t>1</m:t>
                        </m:r>
                        <m:r>
                          <a:rPr lang="fa-IR" sz="3000" b="0" i="0" smtClean="0">
                            <a:latin typeface="Cambria Math" panose="02040503050406030204" pitchFamily="18" charset="0"/>
                          </a:rPr>
                          <m:t>5</m:t>
                        </m:r>
                      </m:sup>
                    </m:sSup>
                    <m:sSup>
                      <m:sSupPr>
                        <m:ctrlPr>
                          <a:rPr lang="fa-IR" sz="3000" i="1">
                            <a:latin typeface="Cambria Math" panose="02040503050406030204" pitchFamily="18" charset="0"/>
                          </a:rPr>
                        </m:ctrlPr>
                      </m:sSupPr>
                      <m:e>
                        <m:r>
                          <a:rPr lang="fa-IR" sz="3000" b="0" i="1" smtClean="0">
                            <a:latin typeface="Cambria Math" panose="02040503050406030204" pitchFamily="18" charset="0"/>
                          </a:rPr>
                          <m:t>×</m:t>
                        </m:r>
                        <m:r>
                          <a:rPr lang="fa-IR" sz="3000" i="1">
                            <a:latin typeface="Cambria Math" panose="02040503050406030204" pitchFamily="18" charset="0"/>
                          </a:rPr>
                          <m:t>𝑧</m:t>
                        </m:r>
                      </m:e>
                      <m:sup>
                        <m:r>
                          <a:rPr lang="fa-IR" sz="3000" b="0" i="0" smtClean="0">
                            <a:latin typeface="Cambria Math" panose="02040503050406030204" pitchFamily="18" charset="0"/>
                          </a:rPr>
                          <m:t>18</m:t>
                        </m:r>
                      </m:sup>
                    </m:sSup>
                  </m:oMath>
                </a14:m>
                <a:r>
                  <a:rPr lang="fa-IR" sz="3000" dirty="0" smtClean="0"/>
                  <a:t>=</a:t>
                </a:r>
                <a:endParaRPr lang="fa-IR" sz="3000" dirty="0"/>
              </a:p>
            </p:txBody>
          </p:sp>
        </mc:Choice>
        <mc:Fallback xmlns="">
          <p:sp>
            <p:nvSpPr>
              <p:cNvPr id="6" name="TextBox 5"/>
              <p:cNvSpPr txBox="1">
                <a:spLocks noRot="1" noChangeAspect="1" noMove="1" noResize="1" noEditPoints="1" noAdjustHandles="1" noChangeArrowheads="1" noChangeShapeType="1" noTextEdit="1"/>
              </p:cNvSpPr>
              <p:nvPr/>
            </p:nvSpPr>
            <p:spPr>
              <a:xfrm>
                <a:off x="2764578" y="530119"/>
                <a:ext cx="3054332" cy="466859"/>
              </a:xfrm>
              <a:prstGeom prst="rect">
                <a:avLst/>
              </a:prstGeom>
              <a:blipFill>
                <a:blip r:embed="rId5"/>
                <a:stretch>
                  <a:fillRect t="-25974" r="-1597" b="-48052"/>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72810" y="270163"/>
                <a:ext cx="1309882" cy="929935"/>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f>
                        <m:fPr>
                          <m:ctrlPr>
                            <a:rPr lang="fa-IR" sz="3000" i="1" smtClean="0">
                              <a:latin typeface="Cambria Math" panose="02040503050406030204" pitchFamily="18" charset="0"/>
                            </a:rPr>
                          </m:ctrlPr>
                        </m:fPr>
                        <m:num>
                          <m:sSup>
                            <m:sSupPr>
                              <m:ctrlPr>
                                <a:rPr lang="fa-IR" sz="3000" i="1">
                                  <a:latin typeface="Cambria Math" panose="02040503050406030204" pitchFamily="18" charset="0"/>
                                </a:rPr>
                              </m:ctrlPr>
                            </m:sSupPr>
                            <m:e>
                              <m:r>
                                <a:rPr lang="en-NZ" sz="3000" i="1">
                                  <a:latin typeface="Cambria Math" panose="02040503050406030204" pitchFamily="18" charset="0"/>
                                </a:rPr>
                                <m:t>𝑦</m:t>
                              </m:r>
                            </m:e>
                            <m:sup>
                              <m:r>
                                <a:rPr lang="fa-IR" sz="3000">
                                  <a:latin typeface="Cambria Math" panose="02040503050406030204" pitchFamily="18" charset="0"/>
                                </a:rPr>
                                <m:t>15</m:t>
                              </m:r>
                            </m:sup>
                          </m:sSup>
                          <m:sSup>
                            <m:sSupPr>
                              <m:ctrlPr>
                                <a:rPr lang="fa-IR" sz="3000" i="1">
                                  <a:latin typeface="Cambria Math" panose="02040503050406030204" pitchFamily="18" charset="0"/>
                                </a:rPr>
                              </m:ctrlPr>
                            </m:sSupPr>
                            <m:e>
                              <m:r>
                                <a:rPr lang="en-NZ" sz="3000" i="1">
                                  <a:latin typeface="Cambria Math" panose="02040503050406030204" pitchFamily="18" charset="0"/>
                                </a:rPr>
                                <m:t>𝑧</m:t>
                              </m:r>
                            </m:e>
                            <m:sup>
                              <m:r>
                                <a:rPr lang="fa-IR" sz="3000">
                                  <a:latin typeface="Cambria Math" panose="02040503050406030204" pitchFamily="18" charset="0"/>
                                </a:rPr>
                                <m:t>18</m:t>
                              </m:r>
                            </m:sup>
                          </m:sSup>
                        </m:num>
                        <m:den>
                          <m:sSup>
                            <m:sSupPr>
                              <m:ctrlPr>
                                <a:rPr lang="fa-IR" sz="3000" i="1">
                                  <a:latin typeface="Cambria Math" panose="02040503050406030204" pitchFamily="18" charset="0"/>
                                </a:rPr>
                              </m:ctrlPr>
                            </m:sSupPr>
                            <m:e>
                              <m:r>
                                <m:rPr>
                                  <m:sty m:val="p"/>
                                </m:rPr>
                                <a:rPr lang="en-NZ" sz="3000">
                                  <a:latin typeface="Cambria Math" panose="02040503050406030204" pitchFamily="18" charset="0"/>
                                </a:rPr>
                                <m:t>x</m:t>
                              </m:r>
                            </m:e>
                            <m:sup>
                              <m:r>
                                <a:rPr lang="fa-IR" sz="3000">
                                  <a:latin typeface="Cambria Math" panose="02040503050406030204" pitchFamily="18" charset="0"/>
                                </a:rPr>
                                <m:t>16</m:t>
                              </m:r>
                            </m:sup>
                          </m:sSup>
                        </m:den>
                      </m:f>
                    </m:oMath>
                  </m:oMathPara>
                </a14:m>
                <a:endParaRPr lang="fa-IR" sz="3000" dirty="0"/>
              </a:p>
            </p:txBody>
          </p:sp>
        </mc:Choice>
        <mc:Fallback xmlns="">
          <p:sp>
            <p:nvSpPr>
              <p:cNvPr id="7" name="TextBox 6"/>
              <p:cNvSpPr txBox="1">
                <a:spLocks noRot="1" noChangeAspect="1" noMove="1" noResize="1" noEditPoints="1" noAdjustHandles="1" noChangeArrowheads="1" noChangeShapeType="1" noTextEdit="1"/>
              </p:cNvSpPr>
              <p:nvPr/>
            </p:nvSpPr>
            <p:spPr>
              <a:xfrm>
                <a:off x="5672810" y="270163"/>
                <a:ext cx="1309882" cy="929935"/>
              </a:xfrm>
              <a:prstGeom prst="rect">
                <a:avLst/>
              </a:prstGeom>
              <a:blipFill>
                <a:blip r:embed="rId6"/>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66815" y="1713723"/>
                <a:ext cx="2597762" cy="1029256"/>
              </a:xfrm>
              <a:prstGeom prst="rect">
                <a:avLst/>
              </a:prstGeom>
              <a:noFill/>
            </p:spPr>
            <p:txBody>
              <a:bodyPr wrap="none" lIns="0" tIns="0" rIns="0" bIns="0" rtlCol="1">
                <a:spAutoFit/>
              </a:bodyPr>
              <a:lstStyle/>
              <a:p>
                <a14:m>
                  <m:oMath xmlns:m="http://schemas.openxmlformats.org/officeDocument/2006/math">
                    <m:f>
                      <m:fPr>
                        <m:ctrlPr>
                          <a:rPr lang="fa-IR" sz="4000" i="1" smtClean="0">
                            <a:solidFill>
                              <a:srgbClr val="FF0000"/>
                            </a:solidFill>
                            <a:latin typeface="Cambria Math" panose="02040503050406030204" pitchFamily="18" charset="0"/>
                          </a:rPr>
                        </m:ctrlPr>
                      </m:fPr>
                      <m:num>
                        <m:sSup>
                          <m:sSupPr>
                            <m:ctrlPr>
                              <a:rPr lang="fa-IR" sz="4000" i="1">
                                <a:solidFill>
                                  <a:srgbClr val="FF0000"/>
                                </a:solidFill>
                                <a:latin typeface="Cambria Math" panose="02040503050406030204" pitchFamily="18" charset="0"/>
                              </a:rPr>
                            </m:ctrlPr>
                          </m:sSupPr>
                          <m:e>
                            <m:r>
                              <a:rPr lang="fa-IR" sz="4000" i="1">
                                <a:solidFill>
                                  <a:srgbClr val="FF0000"/>
                                </a:solidFill>
                                <a:latin typeface="Cambria Math" panose="02040503050406030204" pitchFamily="18" charset="0"/>
                              </a:rPr>
                              <m:t>𝑥</m:t>
                            </m:r>
                          </m:e>
                          <m:sup>
                            <m:r>
                              <a:rPr lang="fa-IR" sz="4000" b="0" i="0" smtClean="0">
                                <a:solidFill>
                                  <a:srgbClr val="FF0000"/>
                                </a:solidFill>
                                <a:latin typeface="Cambria Math" panose="02040503050406030204" pitchFamily="18" charset="0"/>
                              </a:rPr>
                              <m:t>−</m:t>
                            </m:r>
                            <m:r>
                              <a:rPr lang="fa-IR" sz="4000" b="0" i="0" smtClean="0">
                                <a:solidFill>
                                  <a:srgbClr val="FF0000"/>
                                </a:solidFill>
                                <a:latin typeface="Cambria Math" panose="02040503050406030204" pitchFamily="18" charset="0"/>
                              </a:rPr>
                              <m:t>9</m:t>
                            </m:r>
                          </m:sup>
                        </m:sSup>
                        <m:sSup>
                          <m:sSupPr>
                            <m:ctrlPr>
                              <a:rPr lang="fa-IR" sz="4000" i="1">
                                <a:solidFill>
                                  <a:srgbClr val="FF0000"/>
                                </a:solidFill>
                                <a:latin typeface="Cambria Math" panose="02040503050406030204" pitchFamily="18" charset="0"/>
                              </a:rPr>
                            </m:ctrlPr>
                          </m:sSupPr>
                          <m:e>
                            <m:r>
                              <a:rPr lang="fa-IR" sz="4000" b="0" i="1" smtClean="0">
                                <a:solidFill>
                                  <a:srgbClr val="FF0000"/>
                                </a:solidFill>
                                <a:latin typeface="Cambria Math" panose="02040503050406030204" pitchFamily="18" charset="0"/>
                              </a:rPr>
                              <m:t>×</m:t>
                            </m:r>
                            <m:r>
                              <a:rPr lang="fa-IR" sz="4000" i="1">
                                <a:solidFill>
                                  <a:srgbClr val="FF0000"/>
                                </a:solidFill>
                                <a:latin typeface="Cambria Math" panose="02040503050406030204" pitchFamily="18" charset="0"/>
                              </a:rPr>
                              <m:t>𝑦</m:t>
                            </m:r>
                          </m:e>
                          <m:sup>
                            <m:r>
                              <a:rPr lang="fa-IR" sz="4000" b="0" i="1" smtClean="0">
                                <a:solidFill>
                                  <a:srgbClr val="FF0000"/>
                                </a:solidFill>
                                <a:latin typeface="Cambria Math" panose="02040503050406030204" pitchFamily="18" charset="0"/>
                              </a:rPr>
                              <m:t>6</m:t>
                            </m:r>
                          </m:sup>
                        </m:sSup>
                        <m:sSup>
                          <m:sSupPr>
                            <m:ctrlPr>
                              <a:rPr lang="fa-IR" sz="4000" i="1">
                                <a:solidFill>
                                  <a:srgbClr val="FF0000"/>
                                </a:solidFill>
                                <a:latin typeface="Cambria Math" panose="02040503050406030204" pitchFamily="18" charset="0"/>
                              </a:rPr>
                            </m:ctrlPr>
                          </m:sSupPr>
                          <m:e>
                            <m:r>
                              <a:rPr lang="fa-IR" sz="4000" i="1">
                                <a:solidFill>
                                  <a:srgbClr val="FF0000"/>
                                </a:solidFill>
                                <a:latin typeface="Cambria Math" panose="02040503050406030204" pitchFamily="18" charset="0"/>
                              </a:rPr>
                              <m:t>×</m:t>
                            </m:r>
                            <m:r>
                              <a:rPr lang="fa-IR" sz="4000" i="1">
                                <a:solidFill>
                                  <a:srgbClr val="FF0000"/>
                                </a:solidFill>
                                <a:latin typeface="Cambria Math" panose="02040503050406030204" pitchFamily="18" charset="0"/>
                              </a:rPr>
                              <m:t>𝑧</m:t>
                            </m:r>
                          </m:e>
                          <m:sup>
                            <m:r>
                              <a:rPr lang="fa-IR" sz="4000" b="0" i="0" smtClean="0">
                                <a:solidFill>
                                  <a:srgbClr val="FF0000"/>
                                </a:solidFill>
                                <a:latin typeface="Cambria Math" panose="02040503050406030204" pitchFamily="18" charset="0"/>
                              </a:rPr>
                              <m:t>11</m:t>
                            </m:r>
                          </m:sup>
                        </m:sSup>
                      </m:num>
                      <m:den>
                        <m:sSup>
                          <m:sSupPr>
                            <m:ctrlPr>
                              <a:rPr lang="fa-IR" sz="4000" i="1">
                                <a:solidFill>
                                  <a:srgbClr val="FF0000"/>
                                </a:solidFill>
                                <a:latin typeface="Cambria Math" panose="02040503050406030204" pitchFamily="18" charset="0"/>
                              </a:rPr>
                            </m:ctrlPr>
                          </m:sSupPr>
                          <m:e>
                            <m:r>
                              <a:rPr lang="fa-IR" sz="4000" i="1">
                                <a:solidFill>
                                  <a:srgbClr val="FF0000"/>
                                </a:solidFill>
                                <a:latin typeface="Cambria Math" panose="02040503050406030204" pitchFamily="18" charset="0"/>
                              </a:rPr>
                              <m:t>𝑥</m:t>
                            </m:r>
                          </m:e>
                          <m:sup>
                            <m:r>
                              <a:rPr lang="fa-IR" sz="4000" b="0" i="0" smtClean="0">
                                <a:solidFill>
                                  <a:srgbClr val="FF0000"/>
                                </a:solidFill>
                                <a:latin typeface="Cambria Math" panose="02040503050406030204" pitchFamily="18" charset="0"/>
                              </a:rPr>
                              <m:t>−</m:t>
                            </m:r>
                            <m:r>
                              <a:rPr lang="fa-IR" sz="4000" b="0" i="0" smtClean="0">
                                <a:solidFill>
                                  <a:srgbClr val="FF0000"/>
                                </a:solidFill>
                                <a:latin typeface="Cambria Math" panose="02040503050406030204" pitchFamily="18" charset="0"/>
                              </a:rPr>
                              <m:t>3</m:t>
                            </m:r>
                          </m:sup>
                        </m:sSup>
                        <m:sSup>
                          <m:sSupPr>
                            <m:ctrlPr>
                              <a:rPr lang="fa-IR" sz="4000" i="1">
                                <a:solidFill>
                                  <a:srgbClr val="FF0000"/>
                                </a:solidFill>
                                <a:latin typeface="Cambria Math" panose="02040503050406030204" pitchFamily="18" charset="0"/>
                              </a:rPr>
                            </m:ctrlPr>
                          </m:sSupPr>
                          <m:e>
                            <m:r>
                              <a:rPr lang="fa-IR" sz="4000" b="0" i="1" smtClean="0">
                                <a:solidFill>
                                  <a:srgbClr val="FF0000"/>
                                </a:solidFill>
                                <a:latin typeface="Cambria Math" panose="02040503050406030204" pitchFamily="18" charset="0"/>
                              </a:rPr>
                              <m:t>×</m:t>
                            </m:r>
                            <m:r>
                              <a:rPr lang="fa-IR" sz="4000" i="1">
                                <a:solidFill>
                                  <a:srgbClr val="FF0000"/>
                                </a:solidFill>
                                <a:latin typeface="Cambria Math" panose="02040503050406030204" pitchFamily="18" charset="0"/>
                              </a:rPr>
                              <m:t>𝑦</m:t>
                            </m:r>
                          </m:e>
                          <m:sup>
                            <m:r>
                              <a:rPr lang="fa-IR" sz="4000" b="0" i="0" smtClean="0">
                                <a:solidFill>
                                  <a:srgbClr val="FF0000"/>
                                </a:solidFill>
                                <a:latin typeface="Cambria Math" panose="02040503050406030204" pitchFamily="18" charset="0"/>
                              </a:rPr>
                              <m:t>7</m:t>
                            </m:r>
                          </m:sup>
                        </m:sSup>
                        <m:sSup>
                          <m:sSupPr>
                            <m:ctrlPr>
                              <a:rPr lang="fa-IR" sz="4000" i="1">
                                <a:solidFill>
                                  <a:srgbClr val="FF0000"/>
                                </a:solidFill>
                                <a:latin typeface="Cambria Math" panose="02040503050406030204" pitchFamily="18" charset="0"/>
                              </a:rPr>
                            </m:ctrlPr>
                          </m:sSupPr>
                          <m:e>
                            <m:r>
                              <a:rPr lang="fa-IR" sz="4000" b="0" i="1" smtClean="0">
                                <a:solidFill>
                                  <a:srgbClr val="FF0000"/>
                                </a:solidFill>
                                <a:latin typeface="Cambria Math" panose="02040503050406030204" pitchFamily="18" charset="0"/>
                              </a:rPr>
                              <m:t>×</m:t>
                            </m:r>
                            <m:r>
                              <a:rPr lang="fa-IR" sz="4000" i="1">
                                <a:solidFill>
                                  <a:srgbClr val="FF0000"/>
                                </a:solidFill>
                                <a:latin typeface="Cambria Math" panose="02040503050406030204" pitchFamily="18" charset="0"/>
                              </a:rPr>
                              <m:t>𝑧</m:t>
                            </m:r>
                          </m:e>
                          <m:sup>
                            <m:r>
                              <a:rPr lang="fa-IR" sz="4000" b="0" i="0" smtClean="0">
                                <a:solidFill>
                                  <a:srgbClr val="FF0000"/>
                                </a:solidFill>
                                <a:latin typeface="Cambria Math" panose="02040503050406030204" pitchFamily="18" charset="0"/>
                              </a:rPr>
                              <m:t>−</m:t>
                            </m:r>
                            <m:r>
                              <a:rPr lang="fa-IR" sz="4000" b="0" i="0" smtClean="0">
                                <a:solidFill>
                                  <a:srgbClr val="FF0000"/>
                                </a:solidFill>
                                <a:latin typeface="Cambria Math" panose="02040503050406030204" pitchFamily="18" charset="0"/>
                              </a:rPr>
                              <m:t>3</m:t>
                            </m:r>
                          </m:sup>
                        </m:sSup>
                      </m:den>
                    </m:f>
                  </m:oMath>
                </a14:m>
                <a:r>
                  <a:rPr lang="fa-IR" sz="4000" dirty="0" smtClean="0">
                    <a:solidFill>
                      <a:srgbClr val="FF0000"/>
                    </a:solidFill>
                  </a:rPr>
                  <a:t>=</a:t>
                </a:r>
                <a:endParaRPr lang="fa-IR" sz="4000"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66815" y="1713723"/>
                <a:ext cx="2597762" cy="1029256"/>
              </a:xfrm>
              <a:prstGeom prst="rect">
                <a:avLst/>
              </a:prstGeom>
              <a:blipFill>
                <a:blip r:embed="rId7"/>
                <a:stretch>
                  <a:fillRect r="-10304" b="-8876"/>
                </a:stretch>
              </a:blipFill>
            </p:spPr>
            <p:txBody>
              <a:bodyPr/>
              <a:lstStyle/>
              <a:p>
                <a:r>
                  <a:rPr lang="fa-IR">
                    <a:noFill/>
                  </a:rPr>
                  <a:t> </a:t>
                </a:r>
              </a:p>
            </p:txBody>
          </p:sp>
        </mc:Fallback>
      </mc:AlternateContent>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50176" y="2860217"/>
            <a:ext cx="661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9501" y="3355731"/>
            <a:ext cx="90582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1249076" y="3889131"/>
            <a:ext cx="1714500" cy="990600"/>
          </a:xfrm>
          <a:prstGeom prst="straightConnector1">
            <a:avLst/>
          </a:prstGeom>
          <a:ln w="28575">
            <a:solidFill>
              <a:srgbClr val="00B050"/>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1334801" y="4014544"/>
            <a:ext cx="666750" cy="815975"/>
          </a:xfrm>
          <a:prstGeom prst="straightConnector1">
            <a:avLst/>
          </a:prstGeom>
          <a:ln w="28575">
            <a:solidFill>
              <a:srgbClr val="00B050"/>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3496976" y="4014544"/>
            <a:ext cx="1871663" cy="903287"/>
          </a:xfrm>
          <a:prstGeom prst="straightConnector1">
            <a:avLst/>
          </a:prstGeom>
          <a:ln w="28575">
            <a:solidFill>
              <a:srgbClr val="00B050"/>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2277776" y="3774831"/>
            <a:ext cx="3427413" cy="1104900"/>
          </a:xfrm>
          <a:prstGeom prst="straightConnector1">
            <a:avLst/>
          </a:prstGeom>
          <a:ln w="28575">
            <a:solidFill>
              <a:srgbClr val="00B050"/>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a:off x="4639976" y="3889131"/>
            <a:ext cx="2093913" cy="941388"/>
          </a:xfrm>
          <a:prstGeom prst="straightConnector1">
            <a:avLst/>
          </a:prstGeom>
          <a:ln w="28575">
            <a:solidFill>
              <a:srgbClr val="00B050"/>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6870414" y="3998669"/>
            <a:ext cx="1184275" cy="962025"/>
          </a:xfrm>
          <a:prstGeom prst="straightConnector1">
            <a:avLst/>
          </a:prstGeom>
          <a:ln w="28575">
            <a:solidFill>
              <a:srgbClr val="00B050"/>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1" name="Rounded Rectangle 20"/>
          <p:cNvSpPr/>
          <p:nvPr/>
        </p:nvSpPr>
        <p:spPr>
          <a:xfrm>
            <a:off x="1013260" y="5821095"/>
            <a:ext cx="9383858"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rtl="1" eaLnBrk="1" fontAlgn="auto" hangingPunct="1">
              <a:spcBef>
                <a:spcPts val="0"/>
              </a:spcBef>
              <a:spcAft>
                <a:spcPts val="0"/>
              </a:spcAft>
              <a:defRPr/>
            </a:pPr>
            <a:r>
              <a:rPr lang="fa-IR" sz="2400" b="1" dirty="0">
                <a:solidFill>
                  <a:schemeClr val="tx1"/>
                </a:solidFill>
                <a:cs typeface="B Nazanin" panose="00000400000000000000" pitchFamily="2" charset="-78"/>
              </a:rPr>
              <a:t>اگر عدد توان دار </a:t>
            </a:r>
            <a:r>
              <a:rPr lang="fa-IR" sz="2400" b="1" dirty="0">
                <a:solidFill>
                  <a:srgbClr val="FF0000"/>
                </a:solidFill>
                <a:cs typeface="B Nazanin" panose="00000400000000000000" pitchFamily="2" charset="-78"/>
              </a:rPr>
              <a:t>داخل پرانتز</a:t>
            </a:r>
            <a:r>
              <a:rPr lang="fa-IR" sz="2400" b="1" dirty="0">
                <a:solidFill>
                  <a:schemeClr val="tx1"/>
                </a:solidFill>
                <a:cs typeface="B Nazanin" panose="00000400000000000000" pitchFamily="2" charset="-78"/>
              </a:rPr>
              <a:t> باشد و</a:t>
            </a:r>
            <a:r>
              <a:rPr lang="fa-IR" sz="2400" b="1" dirty="0">
                <a:solidFill>
                  <a:srgbClr val="FF0000"/>
                </a:solidFill>
                <a:cs typeface="B Nazanin" panose="00000400000000000000" pitchFamily="2" charset="-78"/>
              </a:rPr>
              <a:t> </a:t>
            </a:r>
            <a:r>
              <a:rPr lang="fa-IR" sz="2400" b="1" dirty="0">
                <a:solidFill>
                  <a:schemeClr val="tx1"/>
                </a:solidFill>
                <a:cs typeface="B Nazanin" panose="00000400000000000000" pitchFamily="2" charset="-78"/>
              </a:rPr>
              <a:t>یک توان دیگر داشته </a:t>
            </a:r>
            <a:r>
              <a:rPr lang="fa-IR" sz="2400" b="1" dirty="0" smtClean="0">
                <a:solidFill>
                  <a:schemeClr val="tx1"/>
                </a:solidFill>
                <a:cs typeface="B Nazanin" panose="00000400000000000000" pitchFamily="2" charset="-78"/>
              </a:rPr>
              <a:t>باشد </a:t>
            </a:r>
            <a:r>
              <a:rPr lang="fa-IR" sz="2400" b="1" dirty="0">
                <a:solidFill>
                  <a:srgbClr val="FF0000"/>
                </a:solidFill>
                <a:cs typeface="B Nazanin" panose="00000400000000000000" pitchFamily="2" charset="-78"/>
              </a:rPr>
              <a:t>توان ها ضرب </a:t>
            </a:r>
            <a:r>
              <a:rPr lang="fa-IR" sz="2400" b="1" dirty="0">
                <a:solidFill>
                  <a:schemeClr val="tx1"/>
                </a:solidFill>
                <a:cs typeface="B Nazanin" panose="00000400000000000000" pitchFamily="2" charset="-78"/>
              </a:rPr>
              <a:t>می شوند</a:t>
            </a:r>
            <a:endParaRPr lang="en-US" sz="2400" b="1" dirty="0">
              <a:solidFill>
                <a:schemeClr val="tx1"/>
              </a:solidFill>
              <a:cs typeface="B Nazanin" panose="00000400000000000000" pitchFamily="2" charset="-78"/>
            </a:endParaRPr>
          </a:p>
        </p:txBody>
      </p:sp>
      <p:cxnSp>
        <p:nvCxnSpPr>
          <p:cNvPr id="22" name="Straight Arrow Connector 21"/>
          <p:cNvCxnSpPr/>
          <p:nvPr/>
        </p:nvCxnSpPr>
        <p:spPr>
          <a:xfrm flipH="1">
            <a:off x="7757826" y="4041531"/>
            <a:ext cx="1185863" cy="963613"/>
          </a:xfrm>
          <a:prstGeom prst="straightConnector1">
            <a:avLst/>
          </a:prstGeom>
          <a:ln w="28575">
            <a:solidFill>
              <a:srgbClr val="00B050"/>
            </a:solidFill>
            <a:headEnd type="arrow"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378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style.rotation</p:attrName>
                                        </p:attrNameLst>
                                      </p:cBhvr>
                                      <p:tavLst>
                                        <p:tav tm="0">
                                          <p:val>
                                            <p:fltVal val="90"/>
                                          </p:val>
                                        </p:tav>
                                        <p:tav tm="100000">
                                          <p:val>
                                            <p:fltVal val="0"/>
                                          </p:val>
                                        </p:tav>
                                      </p:tavLst>
                                    </p:anim>
                                    <p:animEffect transition="in" filter="fade">
                                      <p:cBhvr>
                                        <p:cTn id="32" dur="1000"/>
                                        <p:tgtEl>
                                          <p:spTgt spid="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heel(1)">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up)">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right)">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up)">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right)">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13" presetClass="exit" presetSubtype="32" fill="hold" grpId="1" nodeType="clickEffect">
                                  <p:stCondLst>
                                    <p:cond delay="0"/>
                                  </p:stCondLst>
                                  <p:childTnLst>
                                    <p:animEffect transition="out" filter="plus(out)">
                                      <p:cBhvr>
                                        <p:cTn id="92" dur="2000"/>
                                        <p:tgtEl>
                                          <p:spTgt spid="21"/>
                                        </p:tgtEl>
                                      </p:cBhvr>
                                    </p:animEffect>
                                    <p:set>
                                      <p:cBhvr>
                                        <p:cTn id="93"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21" grpId="0" animBg="1"/>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744" y="115759"/>
            <a:ext cx="11667692" cy="48682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r" rtl="1" eaLnBrk="1" fontAlgn="auto" hangingPunct="1">
              <a:spcBef>
                <a:spcPts val="0"/>
              </a:spcBef>
              <a:spcAft>
                <a:spcPts val="0"/>
              </a:spcAft>
              <a:defRPr/>
            </a:pPr>
            <a:r>
              <a:rPr lang="fa-IR" sz="2800" b="1" dirty="0">
                <a:solidFill>
                  <a:srgbClr val="7030A0"/>
                </a:solidFill>
              </a:rPr>
              <a:t>برای مقایسه کردن اعداد توان دار باید </a:t>
            </a:r>
            <a:r>
              <a:rPr lang="fa-IR" sz="2800" b="1" dirty="0">
                <a:solidFill>
                  <a:srgbClr val="00B050"/>
                </a:solidFill>
              </a:rPr>
              <a:t>پایه ها یا توان ها </a:t>
            </a:r>
            <a:r>
              <a:rPr lang="fa-IR" sz="2800" b="1" dirty="0">
                <a:solidFill>
                  <a:srgbClr val="7030A0"/>
                </a:solidFill>
              </a:rPr>
              <a:t>را </a:t>
            </a:r>
            <a:r>
              <a:rPr lang="fa-IR" sz="2800" b="1" dirty="0">
                <a:solidFill>
                  <a:srgbClr val="FF0000"/>
                </a:solidFill>
              </a:rPr>
              <a:t>برابر کنیم </a:t>
            </a:r>
            <a:r>
              <a:rPr lang="fa-IR" sz="2800" b="1" dirty="0">
                <a:solidFill>
                  <a:srgbClr val="7030A0"/>
                </a:solidFill>
              </a:rPr>
              <a:t>سپس اعداد را مقایسه کنیم.</a:t>
            </a:r>
            <a:endParaRPr lang="fa-IR" sz="2800" b="1" dirty="0">
              <a:solidFill>
                <a:srgbClr val="00B050"/>
              </a:solidFill>
            </a:endParaRPr>
          </a:p>
        </p:txBody>
      </p:sp>
      <p:sp>
        <p:nvSpPr>
          <p:cNvPr id="4" name="Rectangle 3"/>
          <p:cNvSpPr/>
          <p:nvPr/>
        </p:nvSpPr>
        <p:spPr>
          <a:xfrm>
            <a:off x="5533736" y="652014"/>
            <a:ext cx="6740525" cy="569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sz="2800" b="1" dirty="0">
                <a:solidFill>
                  <a:schemeClr val="tx1"/>
                </a:solidFill>
                <a:cs typeface="B Nazanin" panose="00000400000000000000" pitchFamily="2" charset="-78"/>
              </a:rPr>
              <a:t>هر دسته از اعداد را از کوچک به بزرگ مرتب کنید.</a:t>
            </a:r>
            <a:endParaRPr lang="en-US" sz="2800" b="1" dirty="0">
              <a:solidFill>
                <a:schemeClr val="tx1"/>
              </a:solidFill>
              <a:cs typeface="B Nazanin" panose="00000400000000000000" pitchFamily="2" charset="-78"/>
            </a:endParaRPr>
          </a:p>
        </p:txBody>
      </p:sp>
      <p:grpSp>
        <p:nvGrpSpPr>
          <p:cNvPr id="5" name="Group 4"/>
          <p:cNvGrpSpPr>
            <a:grpSpLocks/>
          </p:cNvGrpSpPr>
          <p:nvPr/>
        </p:nvGrpSpPr>
        <p:grpSpPr bwMode="auto">
          <a:xfrm>
            <a:off x="7883236" y="1369436"/>
            <a:ext cx="4086225" cy="1304925"/>
            <a:chOff x="4953000" y="2823104"/>
            <a:chExt cx="4086167" cy="1305107"/>
          </a:xfrm>
        </p:grpSpPr>
        <p:sp>
          <p:nvSpPr>
            <p:cNvPr id="6" name="Rectangle 5"/>
            <p:cNvSpPr/>
            <p:nvPr/>
          </p:nvSpPr>
          <p:spPr>
            <a:xfrm>
              <a:off x="7885071" y="3154937"/>
              <a:ext cx="1154096" cy="739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sz="3200" b="1" dirty="0">
                  <a:solidFill>
                    <a:srgbClr val="3333FF"/>
                  </a:solidFill>
                  <a:cs typeface="B Nazanin" panose="00000400000000000000" pitchFamily="2" charset="-78"/>
                </a:rPr>
                <a:t>الف)</a:t>
              </a:r>
              <a:endParaRPr lang="en-US" sz="3200" b="1" dirty="0">
                <a:solidFill>
                  <a:srgbClr val="3333FF"/>
                </a:solidFill>
                <a:cs typeface="B Nazanin" panose="00000400000000000000" pitchFamily="2" charset="-78"/>
              </a:endParaRPr>
            </a:p>
          </p:txBody>
        </p:sp>
        <p:grpSp>
          <p:nvGrpSpPr>
            <p:cNvPr id="7" name="Group 14"/>
            <p:cNvGrpSpPr>
              <a:grpSpLocks/>
            </p:cNvGrpSpPr>
            <p:nvPr/>
          </p:nvGrpSpPr>
          <p:grpSpPr bwMode="auto">
            <a:xfrm>
              <a:off x="4953000" y="2823104"/>
              <a:ext cx="3648584" cy="1305107"/>
              <a:chOff x="3931110" y="2838056"/>
              <a:chExt cx="3648584" cy="1305107"/>
            </a:xfrm>
          </p:grpSpPr>
          <p:pic>
            <p:nvPicPr>
              <p:cNvPr id="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0858" y="2916393"/>
                <a:ext cx="790685" cy="7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2"/>
              <p:cNvGrpSpPr>
                <a:grpSpLocks/>
              </p:cNvGrpSpPr>
              <p:nvPr/>
            </p:nvGrpSpPr>
            <p:grpSpPr bwMode="auto">
              <a:xfrm>
                <a:off x="3931110" y="2838056"/>
                <a:ext cx="3648584" cy="1305107"/>
                <a:chOff x="3931110" y="2838056"/>
                <a:chExt cx="3648584" cy="1305107"/>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1110" y="2838056"/>
                  <a:ext cx="3648584" cy="130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8232" y="2918172"/>
                  <a:ext cx="857440" cy="7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12" name="Group 11"/>
          <p:cNvGrpSpPr>
            <a:grpSpLocks/>
          </p:cNvGrpSpPr>
          <p:nvPr/>
        </p:nvGrpSpPr>
        <p:grpSpPr bwMode="auto">
          <a:xfrm>
            <a:off x="1060393" y="1492887"/>
            <a:ext cx="3405188" cy="1000125"/>
            <a:chOff x="464954" y="2921424"/>
            <a:chExt cx="3405646" cy="1000265"/>
          </a:xfrm>
        </p:grpSpPr>
        <p:sp>
          <p:nvSpPr>
            <p:cNvPr id="13" name="Rectangle 12"/>
            <p:cNvSpPr/>
            <p:nvPr/>
          </p:nvSpPr>
          <p:spPr>
            <a:xfrm>
              <a:off x="2716332" y="3051617"/>
              <a:ext cx="1154268" cy="739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sz="3200" b="1" dirty="0">
                  <a:solidFill>
                    <a:srgbClr val="3333FF"/>
                  </a:solidFill>
                  <a:cs typeface="B Nazanin" panose="00000400000000000000" pitchFamily="2" charset="-78"/>
                </a:rPr>
                <a:t>ب)</a:t>
              </a:r>
              <a:endParaRPr lang="en-US" sz="3200" b="1" dirty="0">
                <a:solidFill>
                  <a:srgbClr val="3333FF"/>
                </a:solidFill>
                <a:cs typeface="B Nazanin" panose="00000400000000000000" pitchFamily="2" charset="-78"/>
              </a:endParaRPr>
            </a:p>
          </p:txBody>
        </p:sp>
        <p:pic>
          <p:nvPicPr>
            <p:cNvPr id="14"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954" y="2921424"/>
              <a:ext cx="2781688" cy="100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7959436" y="3663373"/>
            <a:ext cx="3886200" cy="908050"/>
            <a:chOff x="5237197" y="5046676"/>
            <a:chExt cx="3886200" cy="907932"/>
          </a:xfrm>
        </p:grpSpPr>
        <p:sp>
          <p:nvSpPr>
            <p:cNvPr id="16" name="Rounded Rectangle 15"/>
            <p:cNvSpPr/>
            <p:nvPr/>
          </p:nvSpPr>
          <p:spPr>
            <a:xfrm>
              <a:off x="5237197" y="5046676"/>
              <a:ext cx="3886200" cy="89364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1" eaLnBrk="1" fontAlgn="auto" hangingPunct="1">
                <a:spcBef>
                  <a:spcPts val="0"/>
                </a:spcBef>
                <a:spcAft>
                  <a:spcPts val="0"/>
                </a:spcAft>
                <a:defRPr/>
              </a:pPr>
              <a:r>
                <a:rPr lang="fa-IR" sz="2400" b="1" dirty="0">
                  <a:solidFill>
                    <a:schemeClr val="tx1"/>
                  </a:solidFill>
                  <a:cs typeface="B Nazanin" panose="00000400000000000000" pitchFamily="2" charset="-78"/>
                </a:rPr>
                <a:t>اعداد را با پایه     مرتب می کنیم</a:t>
              </a:r>
              <a:endParaRPr lang="en-US" sz="2400" b="1" dirty="0">
                <a:solidFill>
                  <a:schemeClr val="tx1"/>
                </a:solidFill>
                <a:cs typeface="B Nazanin" panose="00000400000000000000" pitchFamily="2" charset="-78"/>
              </a:endParaRPr>
            </a:p>
          </p:txBody>
        </p:sp>
        <p:pic>
          <p:nvPicPr>
            <p:cNvPr id="17"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5230607"/>
              <a:ext cx="790685" cy="7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51499" y="2229861"/>
            <a:ext cx="3130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p:cNvGrpSpPr>
            <a:grpSpLocks/>
          </p:cNvGrpSpPr>
          <p:nvPr/>
        </p:nvGrpSpPr>
        <p:grpSpPr bwMode="auto">
          <a:xfrm>
            <a:off x="841318" y="3634424"/>
            <a:ext cx="3886200" cy="892175"/>
            <a:chOff x="238902" y="5098672"/>
            <a:chExt cx="3886200" cy="892968"/>
          </a:xfrm>
        </p:grpSpPr>
        <p:sp>
          <p:nvSpPr>
            <p:cNvPr id="20" name="Rounded Rectangle 19"/>
            <p:cNvSpPr/>
            <p:nvPr/>
          </p:nvSpPr>
          <p:spPr>
            <a:xfrm>
              <a:off x="238902" y="5098672"/>
              <a:ext cx="3886200" cy="89296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1" eaLnBrk="1" fontAlgn="auto" hangingPunct="1">
                <a:spcBef>
                  <a:spcPts val="0"/>
                </a:spcBef>
                <a:spcAft>
                  <a:spcPts val="0"/>
                </a:spcAft>
                <a:defRPr/>
              </a:pPr>
              <a:r>
                <a:rPr lang="fa-IR" sz="2400" b="1" dirty="0">
                  <a:solidFill>
                    <a:schemeClr val="tx1"/>
                  </a:solidFill>
                  <a:cs typeface="B Nazanin" panose="00000400000000000000" pitchFamily="2" charset="-78"/>
                </a:rPr>
                <a:t>اعداد را با توان     مرتب می کنیم</a:t>
              </a:r>
              <a:endParaRPr lang="en-US" sz="2400" b="1" dirty="0">
                <a:solidFill>
                  <a:schemeClr val="tx1"/>
                </a:solidFill>
                <a:cs typeface="B Nazanin" panose="00000400000000000000" pitchFamily="2" charset="-78"/>
              </a:endParaRPr>
            </a:p>
          </p:txBody>
        </p:sp>
        <p:pic>
          <p:nvPicPr>
            <p:cNvPr id="21" name="Picture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40964" y="5267639"/>
              <a:ext cx="790685" cy="7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Pictur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69893" y="2161224"/>
            <a:ext cx="32194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5043" y="2837499"/>
            <a:ext cx="48783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a:grpSpLocks/>
          </p:cNvGrpSpPr>
          <p:nvPr/>
        </p:nvGrpSpPr>
        <p:grpSpPr bwMode="auto">
          <a:xfrm>
            <a:off x="7273636" y="2702936"/>
            <a:ext cx="4876800" cy="1144587"/>
            <a:chOff x="4572000" y="4158313"/>
            <a:chExt cx="4877481" cy="1144246"/>
          </a:xfrm>
        </p:grpSpPr>
        <p:grpSp>
          <p:nvGrpSpPr>
            <p:cNvPr id="25" name="Group 4"/>
            <p:cNvGrpSpPr>
              <a:grpSpLocks/>
            </p:cNvGrpSpPr>
            <p:nvPr/>
          </p:nvGrpSpPr>
          <p:grpSpPr bwMode="auto">
            <a:xfrm>
              <a:off x="4572000" y="4218890"/>
              <a:ext cx="4877481" cy="1083669"/>
              <a:chOff x="4572000" y="4218890"/>
              <a:chExt cx="4877481" cy="1083669"/>
            </a:xfrm>
          </p:grpSpPr>
          <p:pic>
            <p:nvPicPr>
              <p:cNvPr id="27" name="Picture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4302294"/>
                <a:ext cx="4877481" cy="100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529196" y="4218890"/>
                <a:ext cx="571580" cy="56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Picture 1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705110" y="4158313"/>
              <a:ext cx="571580" cy="56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3167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8)">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000" fill="hold"/>
                                        <p:tgtEl>
                                          <p:spTgt spid="24"/>
                                        </p:tgtEl>
                                        <p:attrNameLst>
                                          <p:attrName>ppt_w</p:attrName>
                                        </p:attrNameLst>
                                      </p:cBhvr>
                                      <p:tavLst>
                                        <p:tav tm="0">
                                          <p:val>
                                            <p:fltVal val="0"/>
                                          </p:val>
                                        </p:tav>
                                        <p:tav tm="100000">
                                          <p:val>
                                            <p:strVal val="#ppt_w"/>
                                          </p:val>
                                        </p:tav>
                                      </p:tavLst>
                                    </p:anim>
                                    <p:anim calcmode="lin" valueType="num">
                                      <p:cBhvr>
                                        <p:cTn id="44" dur="1000" fill="hold"/>
                                        <p:tgtEl>
                                          <p:spTgt spid="24"/>
                                        </p:tgtEl>
                                        <p:attrNameLst>
                                          <p:attrName>ppt_h</p:attrName>
                                        </p:attrNameLst>
                                      </p:cBhvr>
                                      <p:tavLst>
                                        <p:tav tm="0">
                                          <p:val>
                                            <p:fltVal val="0"/>
                                          </p:val>
                                        </p:tav>
                                        <p:tav tm="100000">
                                          <p:val>
                                            <p:strVal val="#ppt_h"/>
                                          </p:val>
                                        </p:tav>
                                      </p:tavLst>
                                    </p:anim>
                                    <p:anim calcmode="lin" valueType="num">
                                      <p:cBhvr>
                                        <p:cTn id="45" dur="1000" fill="hold"/>
                                        <p:tgtEl>
                                          <p:spTgt spid="24"/>
                                        </p:tgtEl>
                                        <p:attrNameLst>
                                          <p:attrName>style.rotation</p:attrName>
                                        </p:attrNameLst>
                                      </p:cBhvr>
                                      <p:tavLst>
                                        <p:tav tm="0">
                                          <p:val>
                                            <p:fltVal val="90"/>
                                          </p:val>
                                        </p:tav>
                                        <p:tav tm="100000">
                                          <p:val>
                                            <p:fltVal val="0"/>
                                          </p:val>
                                        </p:tav>
                                      </p:tavLst>
                                    </p:anim>
                                    <p:animEffect transition="in" filter="fade">
                                      <p:cBhvr>
                                        <p:cTn id="46" dur="10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fltVal val="0"/>
                                          </p:val>
                                        </p:tav>
                                        <p:tav tm="100000">
                                          <p:val>
                                            <p:strVal val="#ppt_w"/>
                                          </p:val>
                                        </p:tav>
                                      </p:tavLst>
                                    </p:anim>
                                    <p:anim calcmode="lin" valueType="num">
                                      <p:cBhvr>
                                        <p:cTn id="66" dur="1000" fill="hold"/>
                                        <p:tgtEl>
                                          <p:spTgt spid="23"/>
                                        </p:tgtEl>
                                        <p:attrNameLst>
                                          <p:attrName>ppt_h</p:attrName>
                                        </p:attrNameLst>
                                      </p:cBhvr>
                                      <p:tavLst>
                                        <p:tav tm="0">
                                          <p:val>
                                            <p:fltVal val="0"/>
                                          </p:val>
                                        </p:tav>
                                        <p:tav tm="100000">
                                          <p:val>
                                            <p:strVal val="#ppt_h"/>
                                          </p:val>
                                        </p:tav>
                                      </p:tavLst>
                                    </p:anim>
                                    <p:anim calcmode="lin" valueType="num">
                                      <p:cBhvr>
                                        <p:cTn id="67" dur="1000" fill="hold"/>
                                        <p:tgtEl>
                                          <p:spTgt spid="23"/>
                                        </p:tgtEl>
                                        <p:attrNameLst>
                                          <p:attrName>style.rotation</p:attrName>
                                        </p:attrNameLst>
                                      </p:cBhvr>
                                      <p:tavLst>
                                        <p:tav tm="0">
                                          <p:val>
                                            <p:fltVal val="90"/>
                                          </p:val>
                                        </p:tav>
                                        <p:tav tm="100000">
                                          <p:val>
                                            <p:fltVal val="0"/>
                                          </p:val>
                                        </p:tav>
                                      </p:tavLst>
                                    </p:anim>
                                    <p:animEffect transition="in" filter="fade">
                                      <p:cBhvr>
                                        <p:cTn id="6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0182" y="0"/>
            <a:ext cx="1731818" cy="553998"/>
          </a:xfrm>
          <a:prstGeom prst="rect">
            <a:avLst/>
          </a:prstGeom>
          <a:noFill/>
        </p:spPr>
        <p:txBody>
          <a:bodyPr wrap="square" rtlCol="1">
            <a:spAutoFit/>
          </a:bodyPr>
          <a:lstStyle/>
          <a:p>
            <a:pPr algn="r"/>
            <a:r>
              <a:rPr lang="fa-IR" sz="3000" dirty="0" smtClean="0">
                <a:solidFill>
                  <a:srgbClr val="FF0000"/>
                </a:solidFill>
              </a:rPr>
              <a:t>مقایسه کنید.</a:t>
            </a:r>
            <a:endParaRPr lang="fa-IR" sz="3000" dirty="0">
              <a:solidFill>
                <a:srgbClr val="FF0000"/>
              </a:solidFill>
            </a:endParaRPr>
          </a:p>
        </p:txBody>
      </p:sp>
      <p:grpSp>
        <p:nvGrpSpPr>
          <p:cNvPr id="4" name="Group 3"/>
          <p:cNvGrpSpPr>
            <a:grpSpLocks/>
          </p:cNvGrpSpPr>
          <p:nvPr/>
        </p:nvGrpSpPr>
        <p:grpSpPr bwMode="auto">
          <a:xfrm>
            <a:off x="233723" y="645278"/>
            <a:ext cx="2581276" cy="1000125"/>
            <a:chOff x="-73179" y="533400"/>
            <a:chExt cx="2581635" cy="1000265"/>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79" y="533400"/>
              <a:ext cx="2581635" cy="100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906445" y="660418"/>
              <a:ext cx="609685" cy="609685"/>
            </a:xfrm>
            <a:prstGeom prst="ellipse">
              <a:avLst/>
            </a:prstGeom>
            <a:noFill/>
            <a:ln w="28575"/>
          </p:spPr>
          <p:style>
            <a:lnRef idx="2">
              <a:schemeClr val="accent6"/>
            </a:lnRef>
            <a:fillRef idx="1">
              <a:schemeClr val="lt1"/>
            </a:fillRef>
            <a:effectRef idx="0">
              <a:schemeClr val="accent6"/>
            </a:effectRef>
            <a:fontRef idx="minor">
              <a:schemeClr val="dk1"/>
            </a:fontRef>
          </p:style>
          <p:txBody>
            <a:bodyPr anchor="ctr"/>
            <a:lstStyle/>
            <a:p>
              <a:pPr algn="ctr" rtl="1" eaLnBrk="1" fontAlgn="auto" hangingPunct="1">
                <a:spcBef>
                  <a:spcPts val="0"/>
                </a:spcBef>
                <a:spcAft>
                  <a:spcPts val="0"/>
                </a:spcAft>
                <a:defRPr/>
              </a:pPr>
              <a:endParaRPr lang="en-US"/>
            </a:p>
          </p:txBody>
        </p:sp>
      </p:grpSp>
      <p:grpSp>
        <p:nvGrpSpPr>
          <p:cNvPr id="7" name="Group 6"/>
          <p:cNvGrpSpPr>
            <a:grpSpLocks/>
          </p:cNvGrpSpPr>
          <p:nvPr/>
        </p:nvGrpSpPr>
        <p:grpSpPr bwMode="auto">
          <a:xfrm>
            <a:off x="3766705" y="573048"/>
            <a:ext cx="2581275" cy="1000125"/>
            <a:chOff x="3598069" y="580361"/>
            <a:chExt cx="2581635" cy="1000265"/>
          </a:xfrm>
        </p:grpSpPr>
        <p:sp>
          <p:nvSpPr>
            <p:cNvPr id="8" name="Oval 7"/>
            <p:cNvSpPr/>
            <p:nvPr/>
          </p:nvSpPr>
          <p:spPr>
            <a:xfrm>
              <a:off x="4584044" y="728019"/>
              <a:ext cx="609685" cy="609685"/>
            </a:xfrm>
            <a:prstGeom prst="ellipse">
              <a:avLst/>
            </a:prstGeom>
            <a:noFill/>
            <a:ln w="28575"/>
          </p:spPr>
          <p:style>
            <a:lnRef idx="2">
              <a:schemeClr val="accent6"/>
            </a:lnRef>
            <a:fillRef idx="1">
              <a:schemeClr val="lt1"/>
            </a:fillRef>
            <a:effectRef idx="0">
              <a:schemeClr val="accent6"/>
            </a:effectRef>
            <a:fontRef idx="minor">
              <a:schemeClr val="dk1"/>
            </a:fontRef>
          </p:style>
          <p:txBody>
            <a:bodyPr anchor="ctr"/>
            <a:lstStyle/>
            <a:p>
              <a:pPr algn="ctr" rtl="1" eaLnBrk="1" fontAlgn="auto" hangingPunct="1">
                <a:spcBef>
                  <a:spcPts val="0"/>
                </a:spcBef>
                <a:spcAft>
                  <a:spcPts val="0"/>
                </a:spcAft>
                <a:defRPr/>
              </a:pPr>
              <a:endParaRPr lang="en-US"/>
            </a:p>
          </p:txBody>
        </p:sp>
        <p:pic>
          <p:nvPicPr>
            <p:cNvPr id="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98069" y="580361"/>
              <a:ext cx="2581635" cy="100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p:cNvGrpSpPr>
            <a:grpSpLocks/>
          </p:cNvGrpSpPr>
          <p:nvPr/>
        </p:nvGrpSpPr>
        <p:grpSpPr bwMode="auto">
          <a:xfrm>
            <a:off x="6500380" y="573048"/>
            <a:ext cx="3505200" cy="1000125"/>
            <a:chOff x="5878072" y="608659"/>
            <a:chExt cx="3505689" cy="1000265"/>
          </a:xfrm>
        </p:grpSpPr>
        <p:sp>
          <p:nvSpPr>
            <p:cNvPr id="11" name="Oval 10"/>
            <p:cNvSpPr/>
            <p:nvPr/>
          </p:nvSpPr>
          <p:spPr>
            <a:xfrm>
              <a:off x="7314959" y="765843"/>
              <a:ext cx="609685" cy="609685"/>
            </a:xfrm>
            <a:prstGeom prst="ellipse">
              <a:avLst/>
            </a:prstGeom>
            <a:noFill/>
            <a:ln w="28575"/>
          </p:spPr>
          <p:style>
            <a:lnRef idx="2">
              <a:schemeClr val="accent6"/>
            </a:lnRef>
            <a:fillRef idx="1">
              <a:schemeClr val="lt1"/>
            </a:fillRef>
            <a:effectRef idx="0">
              <a:schemeClr val="accent6"/>
            </a:effectRef>
            <a:fontRef idx="minor">
              <a:schemeClr val="dk1"/>
            </a:fontRef>
          </p:style>
          <p:txBody>
            <a:bodyPr anchor="ctr"/>
            <a:lstStyle/>
            <a:p>
              <a:pPr algn="ctr" rtl="1" eaLnBrk="1" fontAlgn="auto" hangingPunct="1">
                <a:spcBef>
                  <a:spcPts val="0"/>
                </a:spcBef>
                <a:spcAft>
                  <a:spcPts val="0"/>
                </a:spcAft>
                <a:defRPr/>
              </a:pPr>
              <a:endParaRPr lang="en-US"/>
            </a:p>
          </p:txBody>
        </p:sp>
        <p:pic>
          <p:nvPicPr>
            <p:cNvPr id="1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8072" y="608659"/>
              <a:ext cx="3505689" cy="100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80529" y="1773991"/>
            <a:ext cx="3076576" cy="1258887"/>
            <a:chOff x="-106273" y="1805189"/>
            <a:chExt cx="3077004" cy="1258636"/>
          </a:xfrm>
        </p:grpSpPr>
        <p:grpSp>
          <p:nvGrpSpPr>
            <p:cNvPr id="14" name="Group 16"/>
            <p:cNvGrpSpPr>
              <a:grpSpLocks/>
            </p:cNvGrpSpPr>
            <p:nvPr/>
          </p:nvGrpSpPr>
          <p:grpSpPr bwMode="auto">
            <a:xfrm>
              <a:off x="-106273" y="1805189"/>
              <a:ext cx="3077004" cy="1258636"/>
              <a:chOff x="-106273" y="1805189"/>
              <a:chExt cx="3077004" cy="1258636"/>
            </a:xfrm>
          </p:grpSpPr>
          <p:pic>
            <p:nvPicPr>
              <p:cNvPr id="16"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273" y="1805189"/>
                <a:ext cx="3077004" cy="118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0137" y="2339824"/>
                <a:ext cx="790685" cy="7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29303" y="2335082"/>
                <a:ext cx="790685" cy="7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Oval 14"/>
            <p:cNvSpPr/>
            <p:nvPr/>
          </p:nvSpPr>
          <p:spPr>
            <a:xfrm>
              <a:off x="1090870" y="2062313"/>
              <a:ext cx="609685" cy="609478"/>
            </a:xfrm>
            <a:prstGeom prst="ellipse">
              <a:avLst/>
            </a:prstGeom>
            <a:noFill/>
            <a:ln w="28575"/>
          </p:spPr>
          <p:style>
            <a:lnRef idx="2">
              <a:schemeClr val="accent6"/>
            </a:lnRef>
            <a:fillRef idx="1">
              <a:schemeClr val="lt1"/>
            </a:fillRef>
            <a:effectRef idx="0">
              <a:schemeClr val="accent6"/>
            </a:effectRef>
            <a:fontRef idx="minor">
              <a:schemeClr val="dk1"/>
            </a:fontRef>
          </p:style>
          <p:txBody>
            <a:bodyPr anchor="ctr"/>
            <a:lstStyle/>
            <a:p>
              <a:pPr algn="ctr" rtl="1" eaLnBrk="1" fontAlgn="auto" hangingPunct="1">
                <a:spcBef>
                  <a:spcPts val="0"/>
                </a:spcBef>
                <a:spcAft>
                  <a:spcPts val="0"/>
                </a:spcAft>
                <a:defRPr/>
              </a:pPr>
              <a:endParaRPr lang="en-US"/>
            </a:p>
          </p:txBody>
        </p:sp>
      </p:grpSp>
      <p:grpSp>
        <p:nvGrpSpPr>
          <p:cNvPr id="19" name="Group 18"/>
          <p:cNvGrpSpPr>
            <a:grpSpLocks/>
          </p:cNvGrpSpPr>
          <p:nvPr/>
        </p:nvGrpSpPr>
        <p:grpSpPr bwMode="auto">
          <a:xfrm>
            <a:off x="3606368" y="1812885"/>
            <a:ext cx="3076575" cy="1181100"/>
            <a:chOff x="2982883" y="1866858"/>
            <a:chExt cx="3077004" cy="1181265"/>
          </a:xfrm>
        </p:grpSpPr>
        <p:pic>
          <p:nvPicPr>
            <p:cNvPr id="20"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82883" y="1866858"/>
              <a:ext cx="3077004" cy="118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p:cNvSpPr/>
            <p:nvPr/>
          </p:nvSpPr>
          <p:spPr>
            <a:xfrm>
              <a:off x="4262586" y="2114543"/>
              <a:ext cx="609685" cy="609685"/>
            </a:xfrm>
            <a:prstGeom prst="ellipse">
              <a:avLst/>
            </a:prstGeom>
            <a:noFill/>
            <a:ln w="28575"/>
          </p:spPr>
          <p:style>
            <a:lnRef idx="2">
              <a:schemeClr val="accent6"/>
            </a:lnRef>
            <a:fillRef idx="1">
              <a:schemeClr val="lt1"/>
            </a:fillRef>
            <a:effectRef idx="0">
              <a:schemeClr val="accent6"/>
            </a:effectRef>
            <a:fontRef idx="minor">
              <a:schemeClr val="dk1"/>
            </a:fontRef>
          </p:style>
          <p:txBody>
            <a:bodyPr anchor="ctr"/>
            <a:lstStyle/>
            <a:p>
              <a:pPr algn="ctr" rtl="1" eaLnBrk="1" fontAlgn="auto" hangingPunct="1">
                <a:spcBef>
                  <a:spcPts val="0"/>
                </a:spcBef>
                <a:spcAft>
                  <a:spcPts val="0"/>
                </a:spcAft>
                <a:defRPr/>
              </a:pPr>
              <a:endParaRPr lang="en-US"/>
            </a:p>
          </p:txBody>
        </p:sp>
      </p:grpSp>
      <p:grpSp>
        <p:nvGrpSpPr>
          <p:cNvPr id="22" name="Group 21"/>
          <p:cNvGrpSpPr>
            <a:grpSpLocks/>
          </p:cNvGrpSpPr>
          <p:nvPr/>
        </p:nvGrpSpPr>
        <p:grpSpPr bwMode="auto">
          <a:xfrm>
            <a:off x="6914744" y="1803268"/>
            <a:ext cx="3076575" cy="1182688"/>
            <a:chOff x="6223275" y="1880380"/>
            <a:chExt cx="3077004" cy="1181265"/>
          </a:xfrm>
        </p:grpSpPr>
        <p:sp>
          <p:nvSpPr>
            <p:cNvPr id="23" name="Oval 22"/>
            <p:cNvSpPr/>
            <p:nvPr/>
          </p:nvSpPr>
          <p:spPr>
            <a:xfrm>
              <a:off x="7456935" y="2142003"/>
              <a:ext cx="609685" cy="608867"/>
            </a:xfrm>
            <a:prstGeom prst="ellipse">
              <a:avLst/>
            </a:prstGeom>
            <a:noFill/>
            <a:ln w="28575"/>
          </p:spPr>
          <p:style>
            <a:lnRef idx="2">
              <a:schemeClr val="accent6"/>
            </a:lnRef>
            <a:fillRef idx="1">
              <a:schemeClr val="lt1"/>
            </a:fillRef>
            <a:effectRef idx="0">
              <a:schemeClr val="accent6"/>
            </a:effectRef>
            <a:fontRef idx="minor">
              <a:schemeClr val="dk1"/>
            </a:fontRef>
          </p:style>
          <p:txBody>
            <a:bodyPr anchor="ctr"/>
            <a:lstStyle/>
            <a:p>
              <a:pPr algn="ctr" rtl="1" eaLnBrk="1" fontAlgn="auto" hangingPunct="1">
                <a:spcBef>
                  <a:spcPts val="0"/>
                </a:spcBef>
                <a:spcAft>
                  <a:spcPts val="0"/>
                </a:spcAft>
                <a:defRPr/>
              </a:pPr>
              <a:endParaRPr lang="en-US"/>
            </a:p>
          </p:txBody>
        </p:sp>
        <p:pic>
          <p:nvPicPr>
            <p:cNvPr id="24" name="Pictur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23275" y="1880380"/>
              <a:ext cx="3077004" cy="118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2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794192" y="658772"/>
            <a:ext cx="895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82825" y="1966654"/>
            <a:ext cx="895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25713" y="1989097"/>
            <a:ext cx="895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005356" y="2010160"/>
            <a:ext cx="895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00143" y="642898"/>
            <a:ext cx="895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p:cNvSpPr/>
          <p:nvPr/>
        </p:nvSpPr>
        <p:spPr bwMode="auto">
          <a:xfrm>
            <a:off x="1887105" y="3111139"/>
            <a:ext cx="609600" cy="646792"/>
          </a:xfrm>
          <a:prstGeom prst="ellipse">
            <a:avLst/>
          </a:prstGeom>
          <a:noFill/>
          <a:ln w="28575"/>
        </p:spPr>
        <p:style>
          <a:lnRef idx="2">
            <a:schemeClr val="accent6"/>
          </a:lnRef>
          <a:fillRef idx="1">
            <a:schemeClr val="lt1"/>
          </a:fillRef>
          <a:effectRef idx="0">
            <a:schemeClr val="accent6"/>
          </a:effectRef>
          <a:fontRef idx="minor">
            <a:schemeClr val="dk1"/>
          </a:fontRef>
        </p:style>
        <p:txBody>
          <a:bodyPr anchor="ctr"/>
          <a:lstStyle/>
          <a:p>
            <a:pPr algn="ctr" rtl="1" eaLnBrk="1" fontAlgn="auto" hangingPunct="1">
              <a:spcBef>
                <a:spcPts val="0"/>
              </a:spcBef>
              <a:spcAft>
                <a:spcPts val="0"/>
              </a:spcAft>
              <a:defRPr/>
            </a:pPr>
            <a:endParaRPr lang="en-US"/>
          </a:p>
        </p:txBody>
      </p:sp>
      <mc:AlternateContent xmlns:mc="http://schemas.openxmlformats.org/markup-compatibility/2006" xmlns:a14="http://schemas.microsoft.com/office/drawing/2010/main">
        <mc:Choice Requires="a14">
          <p:sp>
            <p:nvSpPr>
              <p:cNvPr id="38" name="TextBox 37"/>
              <p:cNvSpPr txBox="1"/>
              <p:nvPr/>
            </p:nvSpPr>
            <p:spPr>
              <a:xfrm>
                <a:off x="3766705" y="3184289"/>
                <a:ext cx="3206519" cy="461665"/>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p>
                        <m:sSupPr>
                          <m:ctrlPr>
                            <a:rPr lang="fa-IR" sz="3000" i="1" smtClean="0">
                              <a:solidFill>
                                <a:srgbClr val="0070C0"/>
                              </a:solidFill>
                              <a:latin typeface="Cambria Math" panose="02040503050406030204" pitchFamily="18" charset="0"/>
                            </a:rPr>
                          </m:ctrlPr>
                        </m:sSupPr>
                        <m:e>
                          <m:d>
                            <m:dPr>
                              <m:ctrlPr>
                                <a:rPr lang="fa-IR" sz="3000" i="1">
                                  <a:solidFill>
                                    <a:srgbClr val="0070C0"/>
                                  </a:solidFill>
                                  <a:latin typeface="Cambria Math" panose="02040503050406030204" pitchFamily="18" charset="0"/>
                                </a:rPr>
                              </m:ctrlPr>
                            </m:dPr>
                            <m:e>
                              <m:r>
                                <a:rPr lang="fa-IR" sz="3000" i="1" smtClean="0">
                                  <a:solidFill>
                                    <a:srgbClr val="0070C0"/>
                                  </a:solidFill>
                                  <a:latin typeface="Cambria Math" panose="02040503050406030204" pitchFamily="18" charset="0"/>
                                </a:rPr>
                                <m:t>1</m:t>
                              </m:r>
                              <m:r>
                                <a:rPr lang="fa-IR" sz="3000" b="0" i="1" smtClean="0">
                                  <a:solidFill>
                                    <a:srgbClr val="0070C0"/>
                                  </a:solidFill>
                                  <a:latin typeface="Cambria Math" panose="02040503050406030204" pitchFamily="18" charset="0"/>
                                </a:rPr>
                                <m:t>.</m:t>
                              </m:r>
                              <m:r>
                                <a:rPr lang="fa-IR" sz="3000" b="0" i="1" smtClean="0">
                                  <a:solidFill>
                                    <a:srgbClr val="0070C0"/>
                                  </a:solidFill>
                                  <a:latin typeface="Cambria Math" panose="02040503050406030204" pitchFamily="18" charset="0"/>
                                </a:rPr>
                                <m:t>2</m:t>
                              </m:r>
                            </m:e>
                          </m:d>
                        </m:e>
                        <m:sup>
                          <m:r>
                            <a:rPr lang="fa-IR" sz="3000" b="0" i="0" smtClean="0">
                              <a:solidFill>
                                <a:srgbClr val="0070C0"/>
                              </a:solidFill>
                              <a:latin typeface="Cambria Math" panose="02040503050406030204" pitchFamily="18" charset="0"/>
                            </a:rPr>
                            <m:t>7</m:t>
                          </m:r>
                        </m:sup>
                      </m:sSup>
                      <m:r>
                        <a:rPr lang="fa-IR" sz="3000" b="0" i="0" smtClean="0">
                          <a:solidFill>
                            <a:srgbClr val="0070C0"/>
                          </a:solidFill>
                          <a:latin typeface="Cambria Math" panose="02040503050406030204" pitchFamily="18" charset="0"/>
                        </a:rPr>
                        <m:t>         </m:t>
                      </m:r>
                      <m:sSup>
                        <m:sSupPr>
                          <m:ctrlPr>
                            <a:rPr lang="fa-IR" sz="3000" i="1">
                              <a:solidFill>
                                <a:srgbClr val="0070C0"/>
                              </a:solidFill>
                              <a:latin typeface="Cambria Math" panose="02040503050406030204" pitchFamily="18" charset="0"/>
                            </a:rPr>
                          </m:ctrlPr>
                        </m:sSupPr>
                        <m:e>
                          <m:d>
                            <m:dPr>
                              <m:ctrlPr>
                                <a:rPr lang="fa-IR" sz="3000" i="1">
                                  <a:solidFill>
                                    <a:srgbClr val="0070C0"/>
                                  </a:solidFill>
                                  <a:latin typeface="Cambria Math" panose="02040503050406030204" pitchFamily="18" charset="0"/>
                                </a:rPr>
                              </m:ctrlPr>
                            </m:dPr>
                            <m:e>
                              <m:r>
                                <a:rPr lang="fa-IR" sz="3000" i="1" smtClean="0">
                                  <a:solidFill>
                                    <a:srgbClr val="0070C0"/>
                                  </a:solidFill>
                                  <a:latin typeface="Cambria Math" panose="02040503050406030204" pitchFamily="18" charset="0"/>
                                </a:rPr>
                                <m:t>1</m:t>
                              </m:r>
                              <m:r>
                                <a:rPr lang="fa-IR" sz="3000" b="0" i="1" smtClean="0">
                                  <a:solidFill>
                                    <a:srgbClr val="0070C0"/>
                                  </a:solidFill>
                                  <a:latin typeface="Cambria Math" panose="02040503050406030204" pitchFamily="18" charset="0"/>
                                </a:rPr>
                                <m:t>.</m:t>
                              </m:r>
                              <m:r>
                                <a:rPr lang="fa-IR" sz="3000" b="0" i="1" smtClean="0">
                                  <a:solidFill>
                                    <a:srgbClr val="0070C0"/>
                                  </a:solidFill>
                                  <a:latin typeface="Cambria Math" panose="02040503050406030204" pitchFamily="18" charset="0"/>
                                </a:rPr>
                                <m:t>02</m:t>
                              </m:r>
                            </m:e>
                          </m:d>
                        </m:e>
                        <m:sup>
                          <m:r>
                            <a:rPr lang="fa-IR" sz="3000" b="0" i="1" smtClean="0">
                              <a:solidFill>
                                <a:srgbClr val="0070C0"/>
                              </a:solidFill>
                              <a:latin typeface="Cambria Math" panose="02040503050406030204" pitchFamily="18" charset="0"/>
                            </a:rPr>
                            <m:t>7</m:t>
                          </m:r>
                        </m:sup>
                      </m:sSup>
                    </m:oMath>
                  </m:oMathPara>
                </a14:m>
                <a:endParaRPr lang="fa-IR" sz="3000" dirty="0">
                  <a:solidFill>
                    <a:srgbClr val="0070C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766705" y="3184289"/>
                <a:ext cx="3206519" cy="461665"/>
              </a:xfrm>
              <a:prstGeom prst="rect">
                <a:avLst/>
              </a:prstGeom>
              <a:blipFill>
                <a:blip r:embed="rId12"/>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33723" y="4033880"/>
                <a:ext cx="2485424" cy="940386"/>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p>
                        <m:sSupPr>
                          <m:ctrlPr>
                            <a:rPr lang="fa-IR" sz="2500" i="1" smtClean="0">
                              <a:solidFill>
                                <a:srgbClr val="0070C0"/>
                              </a:solidFill>
                              <a:latin typeface="Cambria Math" panose="02040503050406030204" pitchFamily="18" charset="0"/>
                            </a:rPr>
                          </m:ctrlPr>
                        </m:sSupPr>
                        <m:e>
                          <m:d>
                            <m:dPr>
                              <m:ctrlPr>
                                <a:rPr lang="fa-IR" sz="2500" i="1">
                                  <a:solidFill>
                                    <a:srgbClr val="0070C0"/>
                                  </a:solidFill>
                                  <a:latin typeface="Cambria Math" panose="02040503050406030204" pitchFamily="18" charset="0"/>
                                </a:rPr>
                              </m:ctrlPr>
                            </m:dPr>
                            <m:e>
                              <m:f>
                                <m:fPr>
                                  <m:ctrlPr>
                                    <a:rPr lang="fa-IR" sz="2500" i="1">
                                      <a:solidFill>
                                        <a:srgbClr val="0070C0"/>
                                      </a:solidFill>
                                      <a:latin typeface="Cambria Math" panose="02040503050406030204" pitchFamily="18" charset="0"/>
                                    </a:rPr>
                                  </m:ctrlPr>
                                </m:fPr>
                                <m:num>
                                  <m:r>
                                    <a:rPr lang="fa-IR" sz="2500" b="0" i="0" smtClean="0">
                                      <a:solidFill>
                                        <a:srgbClr val="0070C0"/>
                                      </a:solidFill>
                                      <a:latin typeface="Cambria Math" panose="02040503050406030204" pitchFamily="18" charset="0"/>
                                    </a:rPr>
                                    <m:t>3</m:t>
                                  </m:r>
                                </m:num>
                                <m:den>
                                  <m:r>
                                    <a:rPr lang="fa-IR" sz="2500" b="0" i="0" smtClean="0">
                                      <a:solidFill>
                                        <a:srgbClr val="0070C0"/>
                                      </a:solidFill>
                                      <a:latin typeface="Cambria Math" panose="02040503050406030204" pitchFamily="18" charset="0"/>
                                    </a:rPr>
                                    <m:t>4</m:t>
                                  </m:r>
                                </m:den>
                              </m:f>
                            </m:e>
                          </m:d>
                        </m:e>
                        <m:sup>
                          <m:r>
                            <a:rPr lang="fa-IR" sz="2500" b="0" i="0" smtClean="0">
                              <a:solidFill>
                                <a:srgbClr val="0070C0"/>
                              </a:solidFill>
                              <a:latin typeface="Cambria Math" panose="02040503050406030204" pitchFamily="18" charset="0"/>
                            </a:rPr>
                            <m:t>2</m:t>
                          </m:r>
                        </m:sup>
                      </m:sSup>
                      <m:r>
                        <a:rPr lang="fa-IR" sz="2500" b="0" i="0" smtClean="0">
                          <a:solidFill>
                            <a:srgbClr val="0070C0"/>
                          </a:solidFill>
                          <a:latin typeface="Cambria Math" panose="02040503050406030204" pitchFamily="18" charset="0"/>
                        </a:rPr>
                        <m:t>         </m:t>
                      </m:r>
                      <m:sSup>
                        <m:sSupPr>
                          <m:ctrlPr>
                            <a:rPr lang="fa-IR" sz="2500" i="1">
                              <a:solidFill>
                                <a:srgbClr val="0070C0"/>
                              </a:solidFill>
                              <a:latin typeface="Cambria Math" panose="02040503050406030204" pitchFamily="18" charset="0"/>
                            </a:rPr>
                          </m:ctrlPr>
                        </m:sSupPr>
                        <m:e>
                          <m:d>
                            <m:dPr>
                              <m:ctrlPr>
                                <a:rPr lang="fa-IR" sz="2500" i="1">
                                  <a:solidFill>
                                    <a:srgbClr val="0070C0"/>
                                  </a:solidFill>
                                  <a:latin typeface="Cambria Math" panose="02040503050406030204" pitchFamily="18" charset="0"/>
                                </a:rPr>
                              </m:ctrlPr>
                            </m:dPr>
                            <m:e>
                              <m:r>
                                <a:rPr lang="fa-IR" sz="2500" i="1" smtClean="0">
                                  <a:solidFill>
                                    <a:srgbClr val="0070C0"/>
                                  </a:solidFill>
                                  <a:latin typeface="Cambria Math" panose="02040503050406030204" pitchFamily="18" charset="0"/>
                                </a:rPr>
                                <m:t>0</m:t>
                              </m:r>
                              <m:r>
                                <a:rPr lang="fa-IR" sz="2500" b="0" i="1" smtClean="0">
                                  <a:solidFill>
                                    <a:srgbClr val="0070C0"/>
                                  </a:solidFill>
                                  <a:latin typeface="Cambria Math" panose="02040503050406030204" pitchFamily="18" charset="0"/>
                                </a:rPr>
                                <m:t>.</m:t>
                              </m:r>
                              <m:r>
                                <a:rPr lang="fa-IR" sz="2500" b="0" i="1" smtClean="0">
                                  <a:solidFill>
                                    <a:srgbClr val="0070C0"/>
                                  </a:solidFill>
                                  <a:latin typeface="Cambria Math" panose="02040503050406030204" pitchFamily="18" charset="0"/>
                                </a:rPr>
                                <m:t>75</m:t>
                              </m:r>
                            </m:e>
                          </m:d>
                        </m:e>
                        <m:sup>
                          <m:r>
                            <a:rPr lang="fa-IR" sz="2500" b="0" i="1" smtClean="0">
                              <a:solidFill>
                                <a:srgbClr val="0070C0"/>
                              </a:solidFill>
                              <a:latin typeface="Cambria Math" panose="02040503050406030204" pitchFamily="18" charset="0"/>
                            </a:rPr>
                            <m:t>3</m:t>
                          </m:r>
                        </m:sup>
                      </m:sSup>
                    </m:oMath>
                  </m:oMathPara>
                </a14:m>
                <a:endParaRPr lang="fa-IR" sz="2500" dirty="0">
                  <a:solidFill>
                    <a:srgbClr val="0070C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33723" y="4033880"/>
                <a:ext cx="2485424" cy="940386"/>
              </a:xfrm>
              <a:prstGeom prst="rect">
                <a:avLst/>
              </a:prstGeom>
              <a:blipFill>
                <a:blip r:embed="rId1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29538" y="3184289"/>
                <a:ext cx="3313408" cy="461665"/>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p>
                        <m:sSupPr>
                          <m:ctrlPr>
                            <a:rPr lang="fa-IR" sz="3000" i="1" smtClean="0">
                              <a:solidFill>
                                <a:srgbClr val="0070C0"/>
                              </a:solidFill>
                              <a:latin typeface="Cambria Math" panose="02040503050406030204" pitchFamily="18" charset="0"/>
                            </a:rPr>
                          </m:ctrlPr>
                        </m:sSupPr>
                        <m:e>
                          <m:d>
                            <m:dPr>
                              <m:ctrlPr>
                                <a:rPr lang="fa-IR" sz="3000" i="1">
                                  <a:solidFill>
                                    <a:srgbClr val="0070C0"/>
                                  </a:solidFill>
                                  <a:latin typeface="Cambria Math" panose="02040503050406030204" pitchFamily="18" charset="0"/>
                                </a:rPr>
                              </m:ctrlPr>
                            </m:dPr>
                            <m:e>
                              <m:r>
                                <a:rPr lang="fa-IR" sz="3000" i="1" smtClean="0">
                                  <a:solidFill>
                                    <a:srgbClr val="0070C0"/>
                                  </a:solidFill>
                                  <a:latin typeface="Cambria Math" panose="02040503050406030204" pitchFamily="18" charset="0"/>
                                </a:rPr>
                                <m:t>0</m:t>
                              </m:r>
                              <m:r>
                                <a:rPr lang="en-NZ" sz="3000" b="0" i="1" smtClean="0">
                                  <a:solidFill>
                                    <a:srgbClr val="0070C0"/>
                                  </a:solidFill>
                                  <a:latin typeface="Cambria Math" panose="02040503050406030204" pitchFamily="18" charset="0"/>
                                </a:rPr>
                                <m:t>.</m:t>
                              </m:r>
                              <m:r>
                                <a:rPr lang="en-NZ" sz="3000" b="0" i="1" smtClean="0">
                                  <a:solidFill>
                                    <a:srgbClr val="0070C0"/>
                                  </a:solidFill>
                                  <a:latin typeface="Cambria Math" panose="02040503050406030204" pitchFamily="18" charset="0"/>
                                </a:rPr>
                                <m:t>987</m:t>
                              </m:r>
                            </m:e>
                          </m:d>
                        </m:e>
                        <m:sup>
                          <m:r>
                            <a:rPr lang="fa-IR" sz="3000" b="0" i="0" smtClean="0">
                              <a:solidFill>
                                <a:srgbClr val="0070C0"/>
                              </a:solidFill>
                              <a:latin typeface="Cambria Math" panose="02040503050406030204" pitchFamily="18" charset="0"/>
                            </a:rPr>
                            <m:t>10</m:t>
                          </m:r>
                        </m:sup>
                      </m:sSup>
                      <m:r>
                        <a:rPr lang="fa-IR" sz="3000" b="0" i="0" smtClean="0">
                          <a:solidFill>
                            <a:srgbClr val="0070C0"/>
                          </a:solidFill>
                          <a:latin typeface="Cambria Math" panose="02040503050406030204" pitchFamily="18" charset="0"/>
                        </a:rPr>
                        <m:t>            </m:t>
                      </m:r>
                      <m:sSup>
                        <m:sSupPr>
                          <m:ctrlPr>
                            <a:rPr lang="fa-IR" sz="3000" i="1">
                              <a:solidFill>
                                <a:srgbClr val="0070C0"/>
                              </a:solidFill>
                              <a:latin typeface="Cambria Math" panose="02040503050406030204" pitchFamily="18" charset="0"/>
                            </a:rPr>
                          </m:ctrlPr>
                        </m:sSupPr>
                        <m:e>
                          <m:r>
                            <a:rPr lang="fa-IR" sz="3000" i="1" smtClean="0">
                              <a:solidFill>
                                <a:srgbClr val="0070C0"/>
                              </a:solidFill>
                              <a:latin typeface="Cambria Math" panose="02040503050406030204" pitchFamily="18" charset="0"/>
                            </a:rPr>
                            <m:t>1</m:t>
                          </m:r>
                          <m:r>
                            <a:rPr lang="fa-IR" sz="3000" b="0" i="1" smtClean="0">
                              <a:solidFill>
                                <a:srgbClr val="0070C0"/>
                              </a:solidFill>
                              <a:latin typeface="Cambria Math" panose="02040503050406030204" pitchFamily="18" charset="0"/>
                            </a:rPr>
                            <m:t>0</m:t>
                          </m:r>
                        </m:e>
                        <m:sup>
                          <m:r>
                            <a:rPr lang="fa-IR" sz="3000" b="0" i="1" smtClean="0">
                              <a:solidFill>
                                <a:srgbClr val="0070C0"/>
                              </a:solidFill>
                              <a:latin typeface="Cambria Math" panose="02040503050406030204" pitchFamily="18" charset="0"/>
                            </a:rPr>
                            <m:t>0</m:t>
                          </m:r>
                        </m:sup>
                      </m:sSup>
                    </m:oMath>
                  </m:oMathPara>
                </a14:m>
                <a:endParaRPr lang="fa-IR" sz="3000" dirty="0">
                  <a:solidFill>
                    <a:srgbClr val="0070C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29538" y="3184289"/>
                <a:ext cx="3313408" cy="461665"/>
              </a:xfrm>
              <a:prstGeom prst="rect">
                <a:avLst/>
              </a:prstGeom>
              <a:blipFill>
                <a:blip r:embed="rId14"/>
                <a:stretch>
                  <a:fillRect/>
                </a:stretch>
              </a:blipFill>
            </p:spPr>
            <p:txBody>
              <a:bodyPr/>
              <a:lstStyle/>
              <a:p>
                <a:r>
                  <a:rPr lang="fa-IR">
                    <a:noFill/>
                  </a:rPr>
                  <a:t> </a:t>
                </a:r>
              </a:p>
            </p:txBody>
          </p:sp>
        </mc:Fallback>
      </mc:AlternateContent>
      <p:pic>
        <p:nvPicPr>
          <p:cNvPr id="41" name="Picture 4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744230" y="3053794"/>
            <a:ext cx="895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62952" y="3085271"/>
            <a:ext cx="895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Oval 42"/>
          <p:cNvSpPr/>
          <p:nvPr/>
        </p:nvSpPr>
        <p:spPr bwMode="auto">
          <a:xfrm>
            <a:off x="4873717" y="3144736"/>
            <a:ext cx="609600" cy="646792"/>
          </a:xfrm>
          <a:prstGeom prst="ellipse">
            <a:avLst/>
          </a:prstGeom>
          <a:noFill/>
          <a:ln w="28575"/>
        </p:spPr>
        <p:style>
          <a:lnRef idx="2">
            <a:schemeClr val="accent6"/>
          </a:lnRef>
          <a:fillRef idx="1">
            <a:schemeClr val="lt1"/>
          </a:fillRef>
          <a:effectRef idx="0">
            <a:schemeClr val="accent6"/>
          </a:effectRef>
          <a:fontRef idx="minor">
            <a:schemeClr val="dk1"/>
          </a:fontRef>
        </p:style>
        <p:txBody>
          <a:bodyPr anchor="ctr"/>
          <a:lstStyle/>
          <a:p>
            <a:pPr algn="ctr" rtl="1" eaLnBrk="1" fontAlgn="auto" hangingPunct="1">
              <a:spcBef>
                <a:spcPts val="0"/>
              </a:spcBef>
              <a:spcAft>
                <a:spcPts val="0"/>
              </a:spcAft>
              <a:defRPr/>
            </a:pPr>
            <a:endParaRPr lang="en-US"/>
          </a:p>
        </p:txBody>
      </p:sp>
      <p:sp>
        <p:nvSpPr>
          <p:cNvPr id="44" name="Oval 43"/>
          <p:cNvSpPr/>
          <p:nvPr/>
        </p:nvSpPr>
        <p:spPr bwMode="auto">
          <a:xfrm>
            <a:off x="8108518" y="3165972"/>
            <a:ext cx="609600" cy="646792"/>
          </a:xfrm>
          <a:prstGeom prst="ellipse">
            <a:avLst/>
          </a:prstGeom>
          <a:noFill/>
          <a:ln w="28575"/>
        </p:spPr>
        <p:style>
          <a:lnRef idx="2">
            <a:schemeClr val="accent6"/>
          </a:lnRef>
          <a:fillRef idx="1">
            <a:schemeClr val="lt1"/>
          </a:fillRef>
          <a:effectRef idx="0">
            <a:schemeClr val="accent6"/>
          </a:effectRef>
          <a:fontRef idx="minor">
            <a:schemeClr val="dk1"/>
          </a:fontRef>
        </p:style>
        <p:txBody>
          <a:bodyPr anchor="ctr"/>
          <a:lstStyle/>
          <a:p>
            <a:pPr algn="ctr" rtl="1" eaLnBrk="1" fontAlgn="auto" hangingPunct="1">
              <a:spcBef>
                <a:spcPts val="0"/>
              </a:spcBef>
              <a:spcAft>
                <a:spcPts val="0"/>
              </a:spcAft>
              <a:defRPr/>
            </a:pPr>
            <a:endParaRPr lang="en-US"/>
          </a:p>
        </p:txBody>
      </p:sp>
      <p:sp>
        <p:nvSpPr>
          <p:cNvPr id="45" name="Oval 44"/>
          <p:cNvSpPr/>
          <p:nvPr/>
        </p:nvSpPr>
        <p:spPr bwMode="auto">
          <a:xfrm>
            <a:off x="979944" y="4169162"/>
            <a:ext cx="609600" cy="646792"/>
          </a:xfrm>
          <a:prstGeom prst="ellipse">
            <a:avLst/>
          </a:prstGeom>
          <a:noFill/>
          <a:ln w="28575"/>
        </p:spPr>
        <p:style>
          <a:lnRef idx="2">
            <a:schemeClr val="accent6"/>
          </a:lnRef>
          <a:fillRef idx="1">
            <a:schemeClr val="lt1"/>
          </a:fillRef>
          <a:effectRef idx="0">
            <a:schemeClr val="accent6"/>
          </a:effectRef>
          <a:fontRef idx="minor">
            <a:schemeClr val="dk1"/>
          </a:fontRef>
        </p:style>
        <p:txBody>
          <a:bodyPr anchor="ctr"/>
          <a:lstStyle/>
          <a:p>
            <a:pPr algn="ctr" rtl="1" eaLnBrk="1" fontAlgn="auto" hangingPunct="1">
              <a:spcBef>
                <a:spcPts val="0"/>
              </a:spcBef>
              <a:spcAft>
                <a:spcPts val="0"/>
              </a:spcAft>
              <a:defRPr/>
            </a:pPr>
            <a:endParaRPr lang="en-US"/>
          </a:p>
        </p:txBody>
      </p:sp>
      <p:sp>
        <p:nvSpPr>
          <p:cNvPr id="46" name="Oval 45"/>
          <p:cNvSpPr/>
          <p:nvPr/>
        </p:nvSpPr>
        <p:spPr bwMode="auto">
          <a:xfrm>
            <a:off x="4920333" y="4302650"/>
            <a:ext cx="609600" cy="646792"/>
          </a:xfrm>
          <a:prstGeom prst="ellipse">
            <a:avLst/>
          </a:prstGeom>
          <a:noFill/>
          <a:ln w="28575"/>
        </p:spPr>
        <p:style>
          <a:lnRef idx="2">
            <a:schemeClr val="accent6"/>
          </a:lnRef>
          <a:fillRef idx="1">
            <a:schemeClr val="lt1"/>
          </a:fillRef>
          <a:effectRef idx="0">
            <a:schemeClr val="accent6"/>
          </a:effectRef>
          <a:fontRef idx="minor">
            <a:schemeClr val="dk1"/>
          </a:fontRef>
        </p:style>
        <p:txBody>
          <a:bodyPr anchor="ctr"/>
          <a:lstStyle/>
          <a:p>
            <a:pPr algn="ctr" rtl="1" eaLnBrk="1" fontAlgn="auto" hangingPunct="1">
              <a:spcBef>
                <a:spcPts val="0"/>
              </a:spcBef>
              <a:spcAft>
                <a:spcPts val="0"/>
              </a:spcAft>
              <a:defRPr/>
            </a:pPr>
            <a:endParaRPr lang="en-US"/>
          </a:p>
        </p:txBody>
      </p:sp>
      <p:sp>
        <p:nvSpPr>
          <p:cNvPr id="47" name="Oval 46"/>
          <p:cNvSpPr/>
          <p:nvPr/>
        </p:nvSpPr>
        <p:spPr bwMode="auto">
          <a:xfrm>
            <a:off x="8345181" y="4294159"/>
            <a:ext cx="609600" cy="650355"/>
          </a:xfrm>
          <a:prstGeom prst="ellipse">
            <a:avLst/>
          </a:prstGeom>
          <a:noFill/>
          <a:ln w="28575"/>
        </p:spPr>
        <p:style>
          <a:lnRef idx="2">
            <a:schemeClr val="accent6"/>
          </a:lnRef>
          <a:fillRef idx="1">
            <a:schemeClr val="lt1"/>
          </a:fillRef>
          <a:effectRef idx="0">
            <a:schemeClr val="accent6"/>
          </a:effectRef>
          <a:fontRef idx="minor">
            <a:schemeClr val="dk1"/>
          </a:fontRef>
        </p:style>
        <p:txBody>
          <a:bodyPr anchor="ctr"/>
          <a:lstStyle/>
          <a:p>
            <a:pPr algn="ctr" rtl="1" eaLnBrk="1" fontAlgn="auto" hangingPunct="1">
              <a:spcBef>
                <a:spcPts val="0"/>
              </a:spcBef>
              <a:spcAft>
                <a:spcPts val="0"/>
              </a:spcAft>
              <a:defRPr/>
            </a:pPr>
            <a:endParaRPr lang="en-US"/>
          </a:p>
        </p:txBody>
      </p:sp>
      <p:sp>
        <p:nvSpPr>
          <p:cNvPr id="48" name="Oval 47"/>
          <p:cNvSpPr/>
          <p:nvPr/>
        </p:nvSpPr>
        <p:spPr bwMode="auto">
          <a:xfrm>
            <a:off x="1134630" y="5660996"/>
            <a:ext cx="609600" cy="646792"/>
          </a:xfrm>
          <a:prstGeom prst="ellipse">
            <a:avLst/>
          </a:prstGeom>
          <a:noFill/>
          <a:ln w="28575"/>
        </p:spPr>
        <p:style>
          <a:lnRef idx="2">
            <a:schemeClr val="accent6"/>
          </a:lnRef>
          <a:fillRef idx="1">
            <a:schemeClr val="lt1"/>
          </a:fillRef>
          <a:effectRef idx="0">
            <a:schemeClr val="accent6"/>
          </a:effectRef>
          <a:fontRef idx="minor">
            <a:schemeClr val="dk1"/>
          </a:fontRef>
        </p:style>
        <p:txBody>
          <a:bodyPr anchor="ctr"/>
          <a:lstStyle/>
          <a:p>
            <a:pPr algn="ctr" rtl="1" eaLnBrk="1" fontAlgn="auto" hangingPunct="1">
              <a:spcBef>
                <a:spcPts val="0"/>
              </a:spcBef>
              <a:spcAft>
                <a:spcPts val="0"/>
              </a:spcAft>
              <a:defRPr/>
            </a:pPr>
            <a:endParaRPr lang="en-US"/>
          </a:p>
        </p:txBody>
      </p:sp>
      <p:sp>
        <p:nvSpPr>
          <p:cNvPr id="49" name="Oval 48"/>
          <p:cNvSpPr/>
          <p:nvPr/>
        </p:nvSpPr>
        <p:spPr bwMode="auto">
          <a:xfrm>
            <a:off x="5073723" y="5726129"/>
            <a:ext cx="609600" cy="581659"/>
          </a:xfrm>
          <a:prstGeom prst="ellipse">
            <a:avLst/>
          </a:prstGeom>
          <a:noFill/>
          <a:ln w="28575"/>
        </p:spPr>
        <p:style>
          <a:lnRef idx="2">
            <a:schemeClr val="accent6"/>
          </a:lnRef>
          <a:fillRef idx="1">
            <a:schemeClr val="lt1"/>
          </a:fillRef>
          <a:effectRef idx="0">
            <a:schemeClr val="accent6"/>
          </a:effectRef>
          <a:fontRef idx="minor">
            <a:schemeClr val="dk1"/>
          </a:fontRef>
        </p:style>
        <p:txBody>
          <a:bodyPr anchor="ctr"/>
          <a:lstStyle/>
          <a:p>
            <a:pPr algn="ctr" rtl="1" eaLnBrk="1" fontAlgn="auto" hangingPunct="1">
              <a:spcBef>
                <a:spcPts val="0"/>
              </a:spcBef>
              <a:spcAft>
                <a:spcPts val="0"/>
              </a:spcAft>
              <a:defRPr/>
            </a:pPr>
            <a:endParaRPr lang="en-US"/>
          </a:p>
        </p:txBody>
      </p:sp>
      <p:sp>
        <p:nvSpPr>
          <p:cNvPr id="50" name="Oval 49"/>
          <p:cNvSpPr/>
          <p:nvPr/>
        </p:nvSpPr>
        <p:spPr bwMode="auto">
          <a:xfrm>
            <a:off x="8860993" y="5700185"/>
            <a:ext cx="609600" cy="646792"/>
          </a:xfrm>
          <a:prstGeom prst="ellipse">
            <a:avLst/>
          </a:prstGeom>
          <a:noFill/>
          <a:ln w="28575"/>
        </p:spPr>
        <p:style>
          <a:lnRef idx="2">
            <a:schemeClr val="accent6"/>
          </a:lnRef>
          <a:fillRef idx="1">
            <a:schemeClr val="lt1"/>
          </a:fillRef>
          <a:effectRef idx="0">
            <a:schemeClr val="accent6"/>
          </a:effectRef>
          <a:fontRef idx="minor">
            <a:schemeClr val="dk1"/>
          </a:fontRef>
        </p:style>
        <p:txBody>
          <a:bodyPr anchor="ctr"/>
          <a:lstStyle/>
          <a:p>
            <a:pPr algn="ctr" rtl="1" eaLnBrk="1" fontAlgn="auto" hangingPunct="1">
              <a:spcBef>
                <a:spcPts val="0"/>
              </a:spcBef>
              <a:spcAft>
                <a:spcPts val="0"/>
              </a:spcAft>
              <a:defRPr/>
            </a:pPr>
            <a:endParaRPr lang="en-US"/>
          </a:p>
        </p:txBody>
      </p:sp>
      <mc:AlternateContent xmlns:mc="http://schemas.openxmlformats.org/markup-compatibility/2006" xmlns:a14="http://schemas.microsoft.com/office/drawing/2010/main">
        <mc:Choice Requires="a14">
          <p:sp>
            <p:nvSpPr>
              <p:cNvPr id="53" name="TextBox 52"/>
              <p:cNvSpPr txBox="1"/>
              <p:nvPr/>
            </p:nvSpPr>
            <p:spPr>
              <a:xfrm>
                <a:off x="7357656" y="2884500"/>
                <a:ext cx="2378022" cy="940386"/>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p>
                        <m:sSupPr>
                          <m:ctrlPr>
                            <a:rPr lang="fa-IR" sz="2500" i="1" smtClean="0">
                              <a:solidFill>
                                <a:srgbClr val="0070C0"/>
                              </a:solidFill>
                              <a:latin typeface="Cambria Math" panose="02040503050406030204" pitchFamily="18" charset="0"/>
                            </a:rPr>
                          </m:ctrlPr>
                        </m:sSupPr>
                        <m:e>
                          <m:d>
                            <m:dPr>
                              <m:ctrlPr>
                                <a:rPr lang="fa-IR" sz="2500" i="1">
                                  <a:solidFill>
                                    <a:srgbClr val="0070C0"/>
                                  </a:solidFill>
                                  <a:latin typeface="Cambria Math" panose="02040503050406030204" pitchFamily="18" charset="0"/>
                                </a:rPr>
                              </m:ctrlPr>
                            </m:dPr>
                            <m:e>
                              <m:f>
                                <m:fPr>
                                  <m:ctrlPr>
                                    <a:rPr lang="fa-IR" sz="2500" i="1">
                                      <a:solidFill>
                                        <a:srgbClr val="0070C0"/>
                                      </a:solidFill>
                                      <a:latin typeface="Cambria Math" panose="02040503050406030204" pitchFamily="18" charset="0"/>
                                    </a:rPr>
                                  </m:ctrlPr>
                                </m:fPr>
                                <m:num>
                                  <m:r>
                                    <a:rPr lang="fa-IR" sz="2500" b="0" i="0" smtClean="0">
                                      <a:solidFill>
                                        <a:srgbClr val="0070C0"/>
                                      </a:solidFill>
                                      <a:latin typeface="Cambria Math" panose="02040503050406030204" pitchFamily="18" charset="0"/>
                                    </a:rPr>
                                    <m:t>5</m:t>
                                  </m:r>
                                </m:num>
                                <m:den>
                                  <m:r>
                                    <a:rPr lang="fa-IR" sz="2500" b="0" i="0" smtClean="0">
                                      <a:solidFill>
                                        <a:srgbClr val="0070C0"/>
                                      </a:solidFill>
                                      <a:latin typeface="Cambria Math" panose="02040503050406030204" pitchFamily="18" charset="0"/>
                                    </a:rPr>
                                    <m:t>4</m:t>
                                  </m:r>
                                </m:den>
                              </m:f>
                            </m:e>
                          </m:d>
                        </m:e>
                        <m:sup>
                          <m:r>
                            <a:rPr lang="fa-IR" sz="2500" b="0" i="0" smtClean="0">
                              <a:solidFill>
                                <a:srgbClr val="0070C0"/>
                              </a:solidFill>
                              <a:latin typeface="Cambria Math" panose="02040503050406030204" pitchFamily="18" charset="0"/>
                            </a:rPr>
                            <m:t>2</m:t>
                          </m:r>
                        </m:sup>
                      </m:sSup>
                      <m:r>
                        <a:rPr lang="fa-IR" sz="2500" b="0" i="0" smtClean="0">
                          <a:solidFill>
                            <a:srgbClr val="0070C0"/>
                          </a:solidFill>
                          <a:latin typeface="Cambria Math" panose="02040503050406030204" pitchFamily="18" charset="0"/>
                        </a:rPr>
                        <m:t>          </m:t>
                      </m:r>
                      <m:sSup>
                        <m:sSupPr>
                          <m:ctrlPr>
                            <a:rPr lang="fa-IR" sz="2500" i="1">
                              <a:solidFill>
                                <a:srgbClr val="0070C0"/>
                              </a:solidFill>
                              <a:latin typeface="Cambria Math" panose="02040503050406030204" pitchFamily="18" charset="0"/>
                            </a:rPr>
                          </m:ctrlPr>
                        </m:sSupPr>
                        <m:e>
                          <m:d>
                            <m:dPr>
                              <m:ctrlPr>
                                <a:rPr lang="fa-IR" sz="2500" i="1">
                                  <a:solidFill>
                                    <a:srgbClr val="0070C0"/>
                                  </a:solidFill>
                                  <a:latin typeface="Cambria Math" panose="02040503050406030204" pitchFamily="18" charset="0"/>
                                </a:rPr>
                              </m:ctrlPr>
                            </m:dPr>
                            <m:e>
                              <m:r>
                                <a:rPr lang="fa-IR" sz="2500" i="1" smtClean="0">
                                  <a:solidFill>
                                    <a:srgbClr val="0070C0"/>
                                  </a:solidFill>
                                  <a:latin typeface="Cambria Math" panose="02040503050406030204" pitchFamily="18" charset="0"/>
                                </a:rPr>
                                <m:t>0</m:t>
                              </m:r>
                              <m:r>
                                <a:rPr lang="fa-IR" sz="2500" b="0" i="1" smtClean="0">
                                  <a:solidFill>
                                    <a:srgbClr val="0070C0"/>
                                  </a:solidFill>
                                  <a:latin typeface="Cambria Math" panose="02040503050406030204" pitchFamily="18" charset="0"/>
                                </a:rPr>
                                <m:t>.</m:t>
                              </m:r>
                              <m:r>
                                <a:rPr lang="fa-IR" sz="2500" b="0" i="1" smtClean="0">
                                  <a:solidFill>
                                    <a:srgbClr val="0070C0"/>
                                  </a:solidFill>
                                  <a:latin typeface="Cambria Math" panose="02040503050406030204" pitchFamily="18" charset="0"/>
                                </a:rPr>
                                <m:t>7</m:t>
                              </m:r>
                            </m:e>
                          </m:d>
                        </m:e>
                        <m:sup>
                          <m:r>
                            <a:rPr lang="fa-IR" sz="2500" b="0" i="1" smtClean="0">
                              <a:solidFill>
                                <a:srgbClr val="0070C0"/>
                              </a:solidFill>
                              <a:latin typeface="Cambria Math" panose="02040503050406030204" pitchFamily="18" charset="0"/>
                            </a:rPr>
                            <m:t>2</m:t>
                          </m:r>
                        </m:sup>
                      </m:sSup>
                    </m:oMath>
                  </m:oMathPara>
                </a14:m>
                <a:endParaRPr lang="fa-IR" sz="2500" dirty="0">
                  <a:solidFill>
                    <a:srgbClr val="0070C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357656" y="2884500"/>
                <a:ext cx="2378022" cy="940386"/>
              </a:xfrm>
              <a:prstGeom prst="rect">
                <a:avLst/>
              </a:prstGeom>
              <a:blipFill>
                <a:blip r:embed="rId15"/>
                <a:stretch>
                  <a:fillRect/>
                </a:stretch>
              </a:blipFill>
            </p:spPr>
            <p:txBody>
              <a:bodyPr/>
              <a:lstStyle/>
              <a:p>
                <a:r>
                  <a:rPr lang="fa-IR">
                    <a:noFill/>
                  </a:rPr>
                  <a:t> </a:t>
                </a:r>
              </a:p>
            </p:txBody>
          </p:sp>
        </mc:Fallback>
      </mc:AlternateContent>
      <p:pic>
        <p:nvPicPr>
          <p:cNvPr id="54" name="Picture 5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965643" y="3139882"/>
            <a:ext cx="895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6" name="TextBox 55"/>
              <p:cNvSpPr txBox="1"/>
              <p:nvPr/>
            </p:nvSpPr>
            <p:spPr>
              <a:xfrm>
                <a:off x="3952010" y="4374882"/>
                <a:ext cx="2191616" cy="461665"/>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sSup>
                        <m:sSupPr>
                          <m:ctrlPr>
                            <a:rPr lang="fa-IR" sz="3000" i="1" smtClean="0">
                              <a:solidFill>
                                <a:srgbClr val="0070C0"/>
                              </a:solidFill>
                              <a:latin typeface="Cambria Math" panose="02040503050406030204" pitchFamily="18" charset="0"/>
                            </a:rPr>
                          </m:ctrlPr>
                        </m:sSupPr>
                        <m:e>
                          <m:r>
                            <a:rPr lang="en-NZ" sz="3000" b="0" i="1" smtClean="0">
                              <a:solidFill>
                                <a:srgbClr val="0070C0"/>
                              </a:solidFill>
                              <a:latin typeface="Cambria Math" panose="02040503050406030204" pitchFamily="18" charset="0"/>
                            </a:rPr>
                            <m:t>5</m:t>
                          </m:r>
                        </m:e>
                        <m:sup>
                          <m:r>
                            <a:rPr lang="fa-IR" sz="3000" i="0">
                              <a:solidFill>
                                <a:srgbClr val="0070C0"/>
                              </a:solidFill>
                              <a:latin typeface="Cambria Math" panose="02040503050406030204" pitchFamily="18" charset="0"/>
                            </a:rPr>
                            <m:t>−</m:t>
                          </m:r>
                          <m:r>
                            <a:rPr lang="fa-IR" sz="3000" b="0" i="0" smtClean="0">
                              <a:solidFill>
                                <a:srgbClr val="0070C0"/>
                              </a:solidFill>
                              <a:latin typeface="Cambria Math" panose="02040503050406030204" pitchFamily="18" charset="0"/>
                            </a:rPr>
                            <m:t>1</m:t>
                          </m:r>
                        </m:sup>
                      </m:sSup>
                      <m:func>
                        <m:funcPr>
                          <m:ctrlPr>
                            <a:rPr lang="fa-IR" sz="3000" i="1" smtClean="0">
                              <a:solidFill>
                                <a:srgbClr val="0070C0"/>
                              </a:solidFill>
                              <a:latin typeface="Cambria Math" panose="02040503050406030204" pitchFamily="18" charset="0"/>
                            </a:rPr>
                          </m:ctrlPr>
                        </m:funcPr>
                        <m:fName>
                          <m:r>
                            <a:rPr lang="fa-IR" sz="3000" b="0" i="0" smtClean="0">
                              <a:solidFill>
                                <a:srgbClr val="0070C0"/>
                              </a:solidFill>
                              <a:latin typeface="Cambria Math" panose="02040503050406030204" pitchFamily="18" charset="0"/>
                            </a:rPr>
                            <m:t>           </m:t>
                          </m:r>
                          <m:r>
                            <a:rPr lang="fa-IR" sz="3000" b="0" i="1" smtClean="0">
                              <a:solidFill>
                                <a:srgbClr val="0070C0"/>
                              </a:solidFill>
                              <a:latin typeface="Cambria Math" panose="02040503050406030204" pitchFamily="18" charset="0"/>
                            </a:rPr>
                            <m:t> </m:t>
                          </m:r>
                        </m:fName>
                        <m:e>
                          <m:r>
                            <a:rPr lang="fa-IR" sz="3000" b="0" i="1" smtClean="0">
                              <a:solidFill>
                                <a:srgbClr val="0070C0"/>
                              </a:solidFill>
                              <a:latin typeface="Cambria Math" panose="02040503050406030204" pitchFamily="18" charset="0"/>
                            </a:rPr>
                            <m:t>0</m:t>
                          </m:r>
                        </m:e>
                      </m:func>
                    </m:oMath>
                  </m:oMathPara>
                </a14:m>
                <a:endParaRPr lang="fa-IR" sz="3000" dirty="0">
                  <a:solidFill>
                    <a:srgbClr val="0070C0"/>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3952010" y="4374882"/>
                <a:ext cx="2191616" cy="461665"/>
              </a:xfrm>
              <a:prstGeom prst="rect">
                <a:avLst/>
              </a:prstGeom>
              <a:blipFill>
                <a:blip r:embed="rId16"/>
                <a:stretch>
                  <a:fillRect/>
                </a:stretch>
              </a:blipFill>
            </p:spPr>
            <p:txBody>
              <a:bodyPr/>
              <a:lstStyle/>
              <a:p>
                <a:r>
                  <a:rPr lang="fa-IR">
                    <a:noFill/>
                  </a:rPr>
                  <a:t> </a:t>
                </a:r>
              </a:p>
            </p:txBody>
          </p:sp>
        </mc:Fallback>
      </mc:AlternateContent>
      <p:pic>
        <p:nvPicPr>
          <p:cNvPr id="57" name="Picture 5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77458" y="4269604"/>
            <a:ext cx="895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9" name="TextBox 58"/>
              <p:cNvSpPr txBox="1"/>
              <p:nvPr/>
            </p:nvSpPr>
            <p:spPr>
              <a:xfrm>
                <a:off x="7696546" y="4318426"/>
                <a:ext cx="1985992" cy="46685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p>
                        <m:sSupPr>
                          <m:ctrlPr>
                            <a:rPr lang="fa-IR" sz="3000" i="1" smtClean="0">
                              <a:solidFill>
                                <a:srgbClr val="0070C0"/>
                              </a:solidFill>
                              <a:latin typeface="Cambria Math" panose="02040503050406030204" pitchFamily="18" charset="0"/>
                            </a:rPr>
                          </m:ctrlPr>
                        </m:sSupPr>
                        <m:e>
                          <m:r>
                            <a:rPr lang="en-NZ" sz="3000" b="0" i="1" smtClean="0">
                              <a:solidFill>
                                <a:srgbClr val="0070C0"/>
                              </a:solidFill>
                              <a:latin typeface="Cambria Math" panose="02040503050406030204" pitchFamily="18" charset="0"/>
                            </a:rPr>
                            <m:t>2</m:t>
                          </m:r>
                        </m:e>
                        <m:sup>
                          <m:r>
                            <a:rPr lang="fa-IR" sz="3000" b="0" i="0" smtClean="0">
                              <a:solidFill>
                                <a:srgbClr val="0070C0"/>
                              </a:solidFill>
                              <a:latin typeface="Cambria Math" panose="02040503050406030204" pitchFamily="18" charset="0"/>
                            </a:rPr>
                            <m:t>0</m:t>
                          </m:r>
                        </m:sup>
                      </m:sSup>
                      <m:func>
                        <m:funcPr>
                          <m:ctrlPr>
                            <a:rPr lang="fa-IR" sz="3000" i="1" smtClean="0">
                              <a:solidFill>
                                <a:srgbClr val="0070C0"/>
                              </a:solidFill>
                              <a:latin typeface="Cambria Math" panose="02040503050406030204" pitchFamily="18" charset="0"/>
                            </a:rPr>
                          </m:ctrlPr>
                        </m:funcPr>
                        <m:fName>
                          <m:r>
                            <a:rPr lang="fa-IR" sz="3000" b="0" i="0" smtClean="0">
                              <a:solidFill>
                                <a:srgbClr val="0070C0"/>
                              </a:solidFill>
                              <a:latin typeface="Cambria Math" panose="02040503050406030204" pitchFamily="18" charset="0"/>
                            </a:rPr>
                            <m:t>        </m:t>
                          </m:r>
                          <m:r>
                            <a:rPr lang="fa-IR" sz="3000" b="0" i="1" smtClean="0">
                              <a:solidFill>
                                <a:srgbClr val="0070C0"/>
                              </a:solidFill>
                              <a:latin typeface="Cambria Math" panose="02040503050406030204" pitchFamily="18" charset="0"/>
                            </a:rPr>
                            <m:t> </m:t>
                          </m:r>
                        </m:fName>
                        <m:e>
                          <m:sSup>
                            <m:sSupPr>
                              <m:ctrlPr>
                                <a:rPr lang="fa-IR" sz="3000" i="1">
                                  <a:solidFill>
                                    <a:srgbClr val="0070C0"/>
                                  </a:solidFill>
                                  <a:latin typeface="Cambria Math" panose="02040503050406030204" pitchFamily="18" charset="0"/>
                                </a:rPr>
                              </m:ctrlPr>
                            </m:sSupPr>
                            <m:e>
                              <m:r>
                                <a:rPr lang="en-NZ" sz="3000" b="0" i="1" smtClean="0">
                                  <a:solidFill>
                                    <a:srgbClr val="0070C0"/>
                                  </a:solidFill>
                                  <a:latin typeface="Cambria Math" panose="02040503050406030204" pitchFamily="18" charset="0"/>
                                </a:rPr>
                                <m:t>2</m:t>
                              </m:r>
                            </m:e>
                            <m:sup>
                              <m:r>
                                <a:rPr lang="fa-IR" sz="3000" b="0" i="0" smtClean="0">
                                  <a:solidFill>
                                    <a:srgbClr val="0070C0"/>
                                  </a:solidFill>
                                  <a:latin typeface="Cambria Math" panose="02040503050406030204" pitchFamily="18" charset="0"/>
                                </a:rPr>
                                <m:t>−</m:t>
                              </m:r>
                              <m:r>
                                <a:rPr lang="fa-IR" sz="3000" b="0" i="1" smtClean="0">
                                  <a:solidFill>
                                    <a:srgbClr val="0070C0"/>
                                  </a:solidFill>
                                  <a:latin typeface="Cambria Math" panose="02040503050406030204" pitchFamily="18" charset="0"/>
                                </a:rPr>
                                <m:t>5</m:t>
                              </m:r>
                            </m:sup>
                          </m:sSup>
                        </m:e>
                      </m:func>
                    </m:oMath>
                  </m:oMathPara>
                </a14:m>
                <a:endParaRPr lang="fa-IR" sz="3000" dirty="0">
                  <a:solidFill>
                    <a:srgbClr val="0070C0"/>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696546" y="4318426"/>
                <a:ext cx="1985992" cy="466859"/>
              </a:xfrm>
              <a:prstGeom prst="rect">
                <a:avLst/>
              </a:prstGeom>
              <a:blipFill>
                <a:blip r:embed="rId17"/>
                <a:stretch>
                  <a:fillRect/>
                </a:stretch>
              </a:blipFill>
            </p:spPr>
            <p:txBody>
              <a:bodyPr/>
              <a:lstStyle/>
              <a:p>
                <a:r>
                  <a:rPr lang="fa-IR">
                    <a:noFill/>
                  </a:rPr>
                  <a:t> </a:t>
                </a:r>
              </a:p>
            </p:txBody>
          </p:sp>
        </mc:Fallback>
      </mc:AlternateContent>
      <p:pic>
        <p:nvPicPr>
          <p:cNvPr id="60" name="Picture 5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241867" y="4269604"/>
            <a:ext cx="895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1" name="TextBox 60"/>
              <p:cNvSpPr txBox="1"/>
              <p:nvPr/>
            </p:nvSpPr>
            <p:spPr>
              <a:xfrm>
                <a:off x="188582" y="5792032"/>
                <a:ext cx="2742161" cy="384721"/>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p>
                        <m:sSupPr>
                          <m:ctrlPr>
                            <a:rPr lang="fa-IR" sz="2500" i="1" smtClean="0">
                              <a:solidFill>
                                <a:srgbClr val="0070C0"/>
                              </a:solidFill>
                              <a:latin typeface="Cambria Math" panose="02040503050406030204" pitchFamily="18" charset="0"/>
                            </a:rPr>
                          </m:ctrlPr>
                        </m:sSupPr>
                        <m:e>
                          <m:r>
                            <a:rPr lang="fa-IR" sz="2500" b="0" i="1" smtClean="0">
                              <a:solidFill>
                                <a:srgbClr val="0070C0"/>
                              </a:solidFill>
                              <a:latin typeface="Cambria Math" panose="02040503050406030204" pitchFamily="18" charset="0"/>
                            </a:rPr>
                            <m:t>−</m:t>
                          </m:r>
                          <m:r>
                            <a:rPr lang="fa-IR" sz="2500" b="0" i="1" smtClean="0">
                              <a:solidFill>
                                <a:srgbClr val="0070C0"/>
                              </a:solidFill>
                              <a:latin typeface="Cambria Math" panose="02040503050406030204" pitchFamily="18" charset="0"/>
                            </a:rPr>
                            <m:t>5</m:t>
                          </m:r>
                        </m:e>
                        <m:sup>
                          <m:r>
                            <a:rPr lang="fa-IR" sz="2500" b="0" i="0" smtClean="0">
                              <a:solidFill>
                                <a:srgbClr val="0070C0"/>
                              </a:solidFill>
                              <a:latin typeface="Cambria Math" panose="02040503050406030204" pitchFamily="18" charset="0"/>
                            </a:rPr>
                            <m:t>−</m:t>
                          </m:r>
                          <m:r>
                            <a:rPr lang="fa-IR" sz="2500" b="0" i="0" smtClean="0">
                              <a:solidFill>
                                <a:srgbClr val="0070C0"/>
                              </a:solidFill>
                              <a:latin typeface="Cambria Math" panose="02040503050406030204" pitchFamily="18" charset="0"/>
                            </a:rPr>
                            <m:t>2</m:t>
                          </m:r>
                        </m:sup>
                      </m:sSup>
                      <m:r>
                        <a:rPr lang="fa-IR" sz="2500" b="0" i="0" smtClean="0">
                          <a:solidFill>
                            <a:srgbClr val="0070C0"/>
                          </a:solidFill>
                          <a:latin typeface="Cambria Math" panose="02040503050406030204" pitchFamily="18" charset="0"/>
                        </a:rPr>
                        <m:t>             </m:t>
                      </m:r>
                      <m:sSup>
                        <m:sSupPr>
                          <m:ctrlPr>
                            <a:rPr lang="fa-IR" sz="2500" i="1">
                              <a:solidFill>
                                <a:srgbClr val="0070C0"/>
                              </a:solidFill>
                              <a:latin typeface="Cambria Math" panose="02040503050406030204" pitchFamily="18" charset="0"/>
                            </a:rPr>
                          </m:ctrlPr>
                        </m:sSupPr>
                        <m:e>
                          <m:d>
                            <m:dPr>
                              <m:ctrlPr>
                                <a:rPr lang="fa-IR" sz="2500" i="1">
                                  <a:solidFill>
                                    <a:srgbClr val="0070C0"/>
                                  </a:solidFill>
                                  <a:latin typeface="Cambria Math" panose="02040503050406030204" pitchFamily="18" charset="0"/>
                                </a:rPr>
                              </m:ctrlPr>
                            </m:dPr>
                            <m:e>
                              <m:r>
                                <a:rPr lang="fa-IR" sz="2500" i="1" smtClean="0">
                                  <a:solidFill>
                                    <a:srgbClr val="0070C0"/>
                                  </a:solidFill>
                                  <a:latin typeface="Cambria Math" panose="02040503050406030204" pitchFamily="18" charset="0"/>
                                </a:rPr>
                                <m:t>−</m:t>
                              </m:r>
                              <m:r>
                                <a:rPr lang="fa-IR" sz="2500" b="0" i="1" smtClean="0">
                                  <a:solidFill>
                                    <a:srgbClr val="0070C0"/>
                                  </a:solidFill>
                                  <a:latin typeface="Cambria Math" panose="02040503050406030204" pitchFamily="18" charset="0"/>
                                </a:rPr>
                                <m:t>5</m:t>
                              </m:r>
                            </m:e>
                          </m:d>
                        </m:e>
                        <m:sup>
                          <m:r>
                            <a:rPr lang="fa-IR" sz="2500" b="0" i="1" smtClean="0">
                              <a:solidFill>
                                <a:srgbClr val="0070C0"/>
                              </a:solidFill>
                              <a:latin typeface="Cambria Math" panose="02040503050406030204" pitchFamily="18" charset="0"/>
                            </a:rPr>
                            <m:t>−</m:t>
                          </m:r>
                          <m:r>
                            <a:rPr lang="fa-IR" sz="2500" b="0" i="1" smtClean="0">
                              <a:solidFill>
                                <a:srgbClr val="0070C0"/>
                              </a:solidFill>
                              <a:latin typeface="Cambria Math" panose="02040503050406030204" pitchFamily="18" charset="0"/>
                            </a:rPr>
                            <m:t>2</m:t>
                          </m:r>
                        </m:sup>
                      </m:sSup>
                    </m:oMath>
                  </m:oMathPara>
                </a14:m>
                <a:endParaRPr lang="fa-IR" sz="2500" dirty="0">
                  <a:solidFill>
                    <a:srgbClr val="0070C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188582" y="5792032"/>
                <a:ext cx="2742161" cy="384721"/>
              </a:xfrm>
              <a:prstGeom prst="rect">
                <a:avLst/>
              </a:prstGeom>
              <a:blipFill>
                <a:blip r:embed="rId18"/>
                <a:stretch>
                  <a:fillRect/>
                </a:stretch>
              </a:blipFill>
            </p:spPr>
            <p:txBody>
              <a:bodyPr/>
              <a:lstStyle/>
              <a:p>
                <a:r>
                  <a:rPr lang="fa-IR">
                    <a:noFill/>
                  </a:rPr>
                  <a:t> </a:t>
                </a:r>
              </a:p>
            </p:txBody>
          </p:sp>
        </mc:Fallback>
      </mc:AlternateContent>
      <p:pic>
        <p:nvPicPr>
          <p:cNvPr id="63" name="Picture 6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95914" y="5559042"/>
            <a:ext cx="895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4" name="TextBox 63"/>
              <p:cNvSpPr txBox="1"/>
              <p:nvPr/>
            </p:nvSpPr>
            <p:spPr>
              <a:xfrm>
                <a:off x="3695932" y="5753559"/>
                <a:ext cx="3453381" cy="461665"/>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p>
                        <m:sSupPr>
                          <m:ctrlPr>
                            <a:rPr lang="fa-IR" sz="3000" i="1" smtClean="0">
                              <a:solidFill>
                                <a:srgbClr val="0070C0"/>
                              </a:solidFill>
                              <a:latin typeface="Cambria Math" panose="02040503050406030204" pitchFamily="18" charset="0"/>
                            </a:rPr>
                          </m:ctrlPr>
                        </m:sSupPr>
                        <m:e>
                          <m:d>
                            <m:dPr>
                              <m:ctrlPr>
                                <a:rPr lang="fa-IR" sz="3000" i="1">
                                  <a:solidFill>
                                    <a:srgbClr val="0070C0"/>
                                  </a:solidFill>
                                  <a:latin typeface="Cambria Math" panose="02040503050406030204" pitchFamily="18" charset="0"/>
                                </a:rPr>
                              </m:ctrlPr>
                            </m:dPr>
                            <m:e>
                              <m:r>
                                <a:rPr lang="fa-IR" sz="3000" i="1" smtClean="0">
                                  <a:solidFill>
                                    <a:srgbClr val="0070C0"/>
                                  </a:solidFill>
                                  <a:latin typeface="Cambria Math" panose="02040503050406030204" pitchFamily="18" charset="0"/>
                                </a:rPr>
                                <m:t>0</m:t>
                              </m:r>
                              <m:r>
                                <a:rPr lang="fa-IR" sz="3000" b="0" i="1" smtClean="0">
                                  <a:solidFill>
                                    <a:srgbClr val="0070C0"/>
                                  </a:solidFill>
                                  <a:latin typeface="Cambria Math" panose="02040503050406030204" pitchFamily="18" charset="0"/>
                                </a:rPr>
                                <m:t>.</m:t>
                              </m:r>
                              <m:r>
                                <a:rPr lang="fa-IR" sz="3000" b="0" i="1" smtClean="0">
                                  <a:solidFill>
                                    <a:srgbClr val="0070C0"/>
                                  </a:solidFill>
                                  <a:latin typeface="Cambria Math" panose="02040503050406030204" pitchFamily="18" charset="0"/>
                                </a:rPr>
                                <m:t>5</m:t>
                              </m:r>
                            </m:e>
                          </m:d>
                        </m:e>
                        <m:sup>
                          <m:r>
                            <a:rPr lang="fa-IR" sz="3000" b="0" i="0" smtClean="0">
                              <a:solidFill>
                                <a:srgbClr val="0070C0"/>
                              </a:solidFill>
                              <a:latin typeface="Cambria Math" panose="02040503050406030204" pitchFamily="18" charset="0"/>
                            </a:rPr>
                            <m:t>−</m:t>
                          </m:r>
                          <m:r>
                            <a:rPr lang="fa-IR" sz="3000" b="0" i="0" smtClean="0">
                              <a:solidFill>
                                <a:srgbClr val="0070C0"/>
                              </a:solidFill>
                              <a:latin typeface="Cambria Math" panose="02040503050406030204" pitchFamily="18" charset="0"/>
                            </a:rPr>
                            <m:t>2</m:t>
                          </m:r>
                        </m:sup>
                      </m:sSup>
                      <m:r>
                        <a:rPr lang="fa-IR" sz="3000" b="0" i="0" smtClean="0">
                          <a:solidFill>
                            <a:srgbClr val="0070C0"/>
                          </a:solidFill>
                          <a:latin typeface="Cambria Math" panose="02040503050406030204" pitchFamily="18" charset="0"/>
                        </a:rPr>
                        <m:t>           </m:t>
                      </m:r>
                      <m:sSup>
                        <m:sSupPr>
                          <m:ctrlPr>
                            <a:rPr lang="fa-IR" sz="3000" i="1">
                              <a:solidFill>
                                <a:srgbClr val="0070C0"/>
                              </a:solidFill>
                              <a:latin typeface="Cambria Math" panose="02040503050406030204" pitchFamily="18" charset="0"/>
                            </a:rPr>
                          </m:ctrlPr>
                        </m:sSupPr>
                        <m:e>
                          <m:d>
                            <m:dPr>
                              <m:ctrlPr>
                                <a:rPr lang="fa-IR" sz="3000" i="1">
                                  <a:solidFill>
                                    <a:srgbClr val="0070C0"/>
                                  </a:solidFill>
                                  <a:latin typeface="Cambria Math" panose="02040503050406030204" pitchFamily="18" charset="0"/>
                                </a:rPr>
                              </m:ctrlPr>
                            </m:dPr>
                            <m:e>
                              <m:r>
                                <a:rPr lang="fa-IR" sz="3000" i="1" smtClean="0">
                                  <a:solidFill>
                                    <a:srgbClr val="0070C0"/>
                                  </a:solidFill>
                                  <a:latin typeface="Cambria Math" panose="02040503050406030204" pitchFamily="18" charset="0"/>
                                </a:rPr>
                                <m:t>0</m:t>
                              </m:r>
                              <m:r>
                                <a:rPr lang="fa-IR" sz="3000" b="0" i="1" smtClean="0">
                                  <a:solidFill>
                                    <a:srgbClr val="0070C0"/>
                                  </a:solidFill>
                                  <a:latin typeface="Cambria Math" panose="02040503050406030204" pitchFamily="18" charset="0"/>
                                </a:rPr>
                                <m:t>.</m:t>
                              </m:r>
                              <m:r>
                                <a:rPr lang="fa-IR" sz="3000" b="0" i="1" smtClean="0">
                                  <a:solidFill>
                                    <a:srgbClr val="0070C0"/>
                                  </a:solidFill>
                                  <a:latin typeface="Cambria Math" panose="02040503050406030204" pitchFamily="18" charset="0"/>
                                </a:rPr>
                                <m:t>6</m:t>
                              </m:r>
                            </m:e>
                          </m:d>
                        </m:e>
                        <m:sup>
                          <m:r>
                            <a:rPr lang="fa-IR" sz="3000" b="0" i="1" smtClean="0">
                              <a:solidFill>
                                <a:srgbClr val="0070C0"/>
                              </a:solidFill>
                              <a:latin typeface="Cambria Math" panose="02040503050406030204" pitchFamily="18" charset="0"/>
                            </a:rPr>
                            <m:t>−</m:t>
                          </m:r>
                          <m:r>
                            <a:rPr lang="fa-IR" sz="3000" b="0" i="1" smtClean="0">
                              <a:solidFill>
                                <a:srgbClr val="0070C0"/>
                              </a:solidFill>
                              <a:latin typeface="Cambria Math" panose="02040503050406030204" pitchFamily="18" charset="0"/>
                            </a:rPr>
                            <m:t>2</m:t>
                          </m:r>
                        </m:sup>
                      </m:sSup>
                    </m:oMath>
                  </m:oMathPara>
                </a14:m>
                <a:endParaRPr lang="fa-IR" sz="3000" dirty="0">
                  <a:solidFill>
                    <a:srgbClr val="0070C0"/>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3695932" y="5753559"/>
                <a:ext cx="3453381" cy="461665"/>
              </a:xfrm>
              <a:prstGeom prst="rect">
                <a:avLst/>
              </a:prstGeom>
              <a:blipFill>
                <a:blip r:embed="rId19"/>
                <a:stretch>
                  <a:fillRect/>
                </a:stretch>
              </a:blipFill>
            </p:spPr>
            <p:txBody>
              <a:bodyPr/>
              <a:lstStyle/>
              <a:p>
                <a:r>
                  <a:rPr lang="fa-IR">
                    <a:noFill/>
                  </a:rPr>
                  <a:t> </a:t>
                </a:r>
              </a:p>
            </p:txBody>
          </p:sp>
        </mc:Fallback>
      </mc:AlternateContent>
      <p:pic>
        <p:nvPicPr>
          <p:cNvPr id="65" name="Picture 6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74947" y="5666043"/>
            <a:ext cx="895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7" name="TextBox 66"/>
              <p:cNvSpPr txBox="1"/>
              <p:nvPr/>
            </p:nvSpPr>
            <p:spPr>
              <a:xfrm>
                <a:off x="7885725" y="5461899"/>
                <a:ext cx="2029658" cy="940386"/>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p>
                        <m:sSupPr>
                          <m:ctrlPr>
                            <a:rPr lang="fa-IR" sz="2500" i="1" smtClean="0">
                              <a:solidFill>
                                <a:srgbClr val="0070C0"/>
                              </a:solidFill>
                              <a:latin typeface="Cambria Math" panose="02040503050406030204" pitchFamily="18" charset="0"/>
                            </a:rPr>
                          </m:ctrlPr>
                        </m:sSupPr>
                        <m:e>
                          <m:d>
                            <m:dPr>
                              <m:ctrlPr>
                                <a:rPr lang="fa-IR" sz="2500" i="1">
                                  <a:solidFill>
                                    <a:srgbClr val="0070C0"/>
                                  </a:solidFill>
                                  <a:latin typeface="Cambria Math" panose="02040503050406030204" pitchFamily="18" charset="0"/>
                                </a:rPr>
                              </m:ctrlPr>
                            </m:dPr>
                            <m:e>
                              <m:f>
                                <m:fPr>
                                  <m:ctrlPr>
                                    <a:rPr lang="fa-IR" sz="2500" i="1">
                                      <a:solidFill>
                                        <a:srgbClr val="0070C0"/>
                                      </a:solidFill>
                                      <a:latin typeface="Cambria Math" panose="02040503050406030204" pitchFamily="18" charset="0"/>
                                    </a:rPr>
                                  </m:ctrlPr>
                                </m:fPr>
                                <m:num>
                                  <m:r>
                                    <a:rPr lang="fa-IR" sz="2500" b="0" i="0" smtClean="0">
                                      <a:solidFill>
                                        <a:srgbClr val="0070C0"/>
                                      </a:solidFill>
                                      <a:latin typeface="Cambria Math" panose="02040503050406030204" pitchFamily="18" charset="0"/>
                                    </a:rPr>
                                    <m:t>−</m:t>
                                  </m:r>
                                  <m:r>
                                    <a:rPr lang="fa-IR" sz="2500" b="0" i="0" smtClean="0">
                                      <a:solidFill>
                                        <a:srgbClr val="0070C0"/>
                                      </a:solidFill>
                                      <a:latin typeface="Cambria Math" panose="02040503050406030204" pitchFamily="18" charset="0"/>
                                    </a:rPr>
                                    <m:t>8</m:t>
                                  </m:r>
                                </m:num>
                                <m:den>
                                  <m:r>
                                    <a:rPr lang="fa-IR" sz="2500" b="0" i="0" smtClean="0">
                                      <a:solidFill>
                                        <a:srgbClr val="0070C0"/>
                                      </a:solidFill>
                                      <a:latin typeface="Cambria Math" panose="02040503050406030204" pitchFamily="18" charset="0"/>
                                    </a:rPr>
                                    <m:t>15</m:t>
                                  </m:r>
                                </m:den>
                              </m:f>
                            </m:e>
                          </m:d>
                        </m:e>
                        <m:sup>
                          <m:r>
                            <a:rPr lang="fa-IR" sz="2500" b="0" i="0" smtClean="0">
                              <a:solidFill>
                                <a:srgbClr val="0070C0"/>
                              </a:solidFill>
                              <a:latin typeface="Cambria Math" panose="02040503050406030204" pitchFamily="18" charset="0"/>
                            </a:rPr>
                            <m:t>0</m:t>
                          </m:r>
                        </m:sup>
                      </m:sSup>
                      <m:r>
                        <a:rPr lang="fa-IR" sz="2500" b="0" i="1" smtClean="0">
                          <a:solidFill>
                            <a:srgbClr val="0070C0"/>
                          </a:solidFill>
                          <a:latin typeface="Cambria Math" panose="02040503050406030204" pitchFamily="18" charset="0"/>
                        </a:rPr>
                        <m:t>           </m:t>
                      </m:r>
                      <m:r>
                        <a:rPr lang="fa-IR" sz="2500" b="0" i="1" smtClean="0">
                          <a:solidFill>
                            <a:srgbClr val="0070C0"/>
                          </a:solidFill>
                          <a:latin typeface="Cambria Math" panose="02040503050406030204" pitchFamily="18" charset="0"/>
                        </a:rPr>
                        <m:t>1</m:t>
                      </m:r>
                    </m:oMath>
                  </m:oMathPara>
                </a14:m>
                <a:endParaRPr lang="fa-IR" sz="2500" dirty="0">
                  <a:solidFill>
                    <a:srgbClr val="0070C0"/>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7885725" y="5461899"/>
                <a:ext cx="2029658" cy="940386"/>
              </a:xfrm>
              <a:prstGeom prst="rect">
                <a:avLst/>
              </a:prstGeom>
              <a:blipFill>
                <a:blip r:embed="rId20"/>
                <a:stretch>
                  <a:fillRect/>
                </a:stretch>
              </a:blipFill>
            </p:spPr>
            <p:txBody>
              <a:bodyPr/>
              <a:lstStyle/>
              <a:p>
                <a:r>
                  <a:rPr lang="fa-IR">
                    <a:noFill/>
                  </a:rPr>
                  <a:t> </a:t>
                </a:r>
              </a:p>
            </p:txBody>
          </p:sp>
        </mc:Fallback>
      </mc:AlternateContent>
      <p:pic>
        <p:nvPicPr>
          <p:cNvPr id="93" name="Picture 9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70336" y="729752"/>
            <a:ext cx="895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9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82169" y="4120767"/>
            <a:ext cx="895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Equal 94"/>
          <p:cNvSpPr/>
          <p:nvPr/>
        </p:nvSpPr>
        <p:spPr>
          <a:xfrm>
            <a:off x="8953980" y="5843443"/>
            <a:ext cx="455757" cy="360276"/>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w="28575">
                <a:solidFill>
                  <a:schemeClr val="tx1"/>
                </a:solidFill>
              </a:ln>
              <a:solidFill>
                <a:schemeClr val="tx1"/>
              </a:solidFill>
            </a:endParaRPr>
          </a:p>
        </p:txBody>
      </p:sp>
    </p:spTree>
    <p:extLst>
      <p:ext uri="{BB962C8B-B14F-4D97-AF65-F5344CB8AC3E}">
        <p14:creationId xmlns:p14="http://schemas.microsoft.com/office/powerpoint/2010/main" val="1557374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1000"/>
                                        <p:tgtEl>
                                          <p:spTgt spid="93"/>
                                        </p:tgtEl>
                                      </p:cBhvr>
                                    </p:animEffect>
                                    <p:anim calcmode="lin" valueType="num">
                                      <p:cBhvr>
                                        <p:cTn id="14" dur="1000" fill="hold"/>
                                        <p:tgtEl>
                                          <p:spTgt spid="93"/>
                                        </p:tgtEl>
                                        <p:attrNameLst>
                                          <p:attrName>ppt_x</p:attrName>
                                        </p:attrNameLst>
                                      </p:cBhvr>
                                      <p:tavLst>
                                        <p:tav tm="0">
                                          <p:val>
                                            <p:strVal val="#ppt_x"/>
                                          </p:val>
                                        </p:tav>
                                        <p:tav tm="100000">
                                          <p:val>
                                            <p:strVal val="#ppt_x"/>
                                          </p:val>
                                        </p:tav>
                                      </p:tavLst>
                                    </p:anim>
                                    <p:anim calcmode="lin" valueType="num">
                                      <p:cBhvr>
                                        <p:cTn id="15"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down)">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1000"/>
                                        <p:tgtEl>
                                          <p:spTgt spid="40"/>
                                        </p:tgtEl>
                                      </p:cBhvr>
                                    </p:animEffect>
                                    <p:anim calcmode="lin" valueType="num">
                                      <p:cBhvr>
                                        <p:cTn id="86" dur="1000" fill="hold"/>
                                        <p:tgtEl>
                                          <p:spTgt spid="40"/>
                                        </p:tgtEl>
                                        <p:attrNameLst>
                                          <p:attrName>ppt_x</p:attrName>
                                        </p:attrNameLst>
                                      </p:cBhvr>
                                      <p:tavLst>
                                        <p:tav tm="0">
                                          <p:val>
                                            <p:strVal val="#ppt_x"/>
                                          </p:val>
                                        </p:tav>
                                        <p:tav tm="100000">
                                          <p:val>
                                            <p:strVal val="#ppt_x"/>
                                          </p:val>
                                        </p:tav>
                                      </p:tavLst>
                                    </p:anim>
                                    <p:anim calcmode="lin" valueType="num">
                                      <p:cBhvr>
                                        <p:cTn id="8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down)">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1000"/>
                                        <p:tgtEl>
                                          <p:spTgt spid="43"/>
                                        </p:tgtEl>
                                      </p:cBhvr>
                                    </p:animEffect>
                                    <p:anim calcmode="lin" valueType="num">
                                      <p:cBhvr>
                                        <p:cTn id="103" dur="1000" fill="hold"/>
                                        <p:tgtEl>
                                          <p:spTgt spid="43"/>
                                        </p:tgtEl>
                                        <p:attrNameLst>
                                          <p:attrName>ppt_x</p:attrName>
                                        </p:attrNameLst>
                                      </p:cBhvr>
                                      <p:tavLst>
                                        <p:tav tm="0">
                                          <p:val>
                                            <p:strVal val="#ppt_x"/>
                                          </p:val>
                                        </p:tav>
                                        <p:tav tm="100000">
                                          <p:val>
                                            <p:strVal val="#ppt_x"/>
                                          </p:val>
                                        </p:tav>
                                      </p:tavLst>
                                    </p:anim>
                                    <p:anim calcmode="lin" valueType="num">
                                      <p:cBhvr>
                                        <p:cTn id="104" dur="1000" fill="hold"/>
                                        <p:tgtEl>
                                          <p:spTgt spid="4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1000" fill="hold"/>
                                        <p:tgtEl>
                                          <p:spTgt spid="4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wipe(down)">
                                      <p:cBhvr>
                                        <p:cTn id="119" dur="500"/>
                                        <p:tgtEl>
                                          <p:spTgt spid="42"/>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54"/>
                                        </p:tgtEl>
                                        <p:attrNameLst>
                                          <p:attrName>style.visibility</p:attrName>
                                        </p:attrNameLst>
                                      </p:cBhvr>
                                      <p:to>
                                        <p:strVal val="visible"/>
                                      </p:to>
                                    </p:set>
                                    <p:animEffect transition="in" filter="wipe(down)">
                                      <p:cBhvr>
                                        <p:cTn id="124" dur="500"/>
                                        <p:tgtEl>
                                          <p:spTgt spid="54"/>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45"/>
                                        </p:tgtEl>
                                        <p:attrNameLst>
                                          <p:attrName>style.visibility</p:attrName>
                                        </p:attrNameLst>
                                      </p:cBhvr>
                                      <p:to>
                                        <p:strVal val="visible"/>
                                      </p:to>
                                    </p:set>
                                    <p:animEffect transition="in" filter="fade">
                                      <p:cBhvr>
                                        <p:cTn id="134" dur="1000"/>
                                        <p:tgtEl>
                                          <p:spTgt spid="45"/>
                                        </p:tgtEl>
                                      </p:cBhvr>
                                    </p:animEffect>
                                    <p:anim calcmode="lin" valueType="num">
                                      <p:cBhvr>
                                        <p:cTn id="135" dur="1000" fill="hold"/>
                                        <p:tgtEl>
                                          <p:spTgt spid="45"/>
                                        </p:tgtEl>
                                        <p:attrNameLst>
                                          <p:attrName>ppt_x</p:attrName>
                                        </p:attrNameLst>
                                      </p:cBhvr>
                                      <p:tavLst>
                                        <p:tav tm="0">
                                          <p:val>
                                            <p:strVal val="#ppt_x"/>
                                          </p:val>
                                        </p:tav>
                                        <p:tav tm="100000">
                                          <p:val>
                                            <p:strVal val="#ppt_x"/>
                                          </p:val>
                                        </p:tav>
                                      </p:tavLst>
                                    </p:anim>
                                    <p:anim calcmode="lin" valueType="num">
                                      <p:cBhvr>
                                        <p:cTn id="13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nodeType="clickEffect">
                                  <p:stCondLst>
                                    <p:cond delay="0"/>
                                  </p:stCondLst>
                                  <p:childTnLst>
                                    <p:set>
                                      <p:cBhvr>
                                        <p:cTn id="140" dur="1" fill="hold">
                                          <p:stCondLst>
                                            <p:cond delay="0"/>
                                          </p:stCondLst>
                                        </p:cTn>
                                        <p:tgtEl>
                                          <p:spTgt spid="94"/>
                                        </p:tgtEl>
                                        <p:attrNameLst>
                                          <p:attrName>style.visibility</p:attrName>
                                        </p:attrNameLst>
                                      </p:cBhvr>
                                      <p:to>
                                        <p:strVal val="visible"/>
                                      </p:to>
                                    </p:set>
                                    <p:animEffect transition="in" filter="wipe(down)">
                                      <p:cBhvr>
                                        <p:cTn id="141" dur="500"/>
                                        <p:tgtEl>
                                          <p:spTgt spid="94"/>
                                        </p:tgtEl>
                                      </p:cBhvr>
                                    </p:animEffect>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46"/>
                                        </p:tgtEl>
                                        <p:attrNameLst>
                                          <p:attrName>style.visibility</p:attrName>
                                        </p:attrNameLst>
                                      </p:cBhvr>
                                      <p:to>
                                        <p:strVal val="visible"/>
                                      </p:to>
                                    </p:set>
                                    <p:animEffect transition="in" filter="fade">
                                      <p:cBhvr>
                                        <p:cTn id="146" dur="1000"/>
                                        <p:tgtEl>
                                          <p:spTgt spid="46"/>
                                        </p:tgtEl>
                                      </p:cBhvr>
                                    </p:animEffect>
                                    <p:anim calcmode="lin" valueType="num">
                                      <p:cBhvr>
                                        <p:cTn id="147" dur="1000" fill="hold"/>
                                        <p:tgtEl>
                                          <p:spTgt spid="46"/>
                                        </p:tgtEl>
                                        <p:attrNameLst>
                                          <p:attrName>ppt_x</p:attrName>
                                        </p:attrNameLst>
                                      </p:cBhvr>
                                      <p:tavLst>
                                        <p:tav tm="0">
                                          <p:val>
                                            <p:strVal val="#ppt_x"/>
                                          </p:val>
                                        </p:tav>
                                        <p:tav tm="100000">
                                          <p:val>
                                            <p:strVal val="#ppt_x"/>
                                          </p:val>
                                        </p:tav>
                                      </p:tavLst>
                                    </p:anim>
                                    <p:anim calcmode="lin" valueType="num">
                                      <p:cBhvr>
                                        <p:cTn id="148" dur="1000" fill="hold"/>
                                        <p:tgtEl>
                                          <p:spTgt spid="46"/>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Effect transition="in" filter="fade">
                                      <p:cBhvr>
                                        <p:cTn id="151" dur="1000"/>
                                        <p:tgtEl>
                                          <p:spTgt spid="56"/>
                                        </p:tgtEl>
                                      </p:cBhvr>
                                    </p:animEffect>
                                    <p:anim calcmode="lin" valueType="num">
                                      <p:cBhvr>
                                        <p:cTn id="152" dur="1000" fill="hold"/>
                                        <p:tgtEl>
                                          <p:spTgt spid="56"/>
                                        </p:tgtEl>
                                        <p:attrNameLst>
                                          <p:attrName>ppt_x</p:attrName>
                                        </p:attrNameLst>
                                      </p:cBhvr>
                                      <p:tavLst>
                                        <p:tav tm="0">
                                          <p:val>
                                            <p:strVal val="#ppt_x"/>
                                          </p:val>
                                        </p:tav>
                                        <p:tav tm="100000">
                                          <p:val>
                                            <p:strVal val="#ppt_x"/>
                                          </p:val>
                                        </p:tav>
                                      </p:tavLst>
                                    </p:anim>
                                    <p:anim calcmode="lin" valueType="num">
                                      <p:cBhvr>
                                        <p:cTn id="15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57"/>
                                        </p:tgtEl>
                                        <p:attrNameLst>
                                          <p:attrName>style.visibility</p:attrName>
                                        </p:attrNameLst>
                                      </p:cBhvr>
                                      <p:to>
                                        <p:strVal val="visible"/>
                                      </p:to>
                                    </p:set>
                                    <p:animEffect transition="in" filter="wipe(down)">
                                      <p:cBhvr>
                                        <p:cTn id="158" dur="500"/>
                                        <p:tgtEl>
                                          <p:spTgt spid="57"/>
                                        </p:tgtEl>
                                      </p:cBhvr>
                                    </p:animEffect>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47"/>
                                        </p:tgtEl>
                                        <p:attrNameLst>
                                          <p:attrName>style.visibility</p:attrName>
                                        </p:attrNameLst>
                                      </p:cBhvr>
                                      <p:to>
                                        <p:strVal val="visible"/>
                                      </p:to>
                                    </p:set>
                                    <p:animEffect transition="in" filter="fade">
                                      <p:cBhvr>
                                        <p:cTn id="163" dur="1000"/>
                                        <p:tgtEl>
                                          <p:spTgt spid="47"/>
                                        </p:tgtEl>
                                      </p:cBhvr>
                                    </p:animEffect>
                                    <p:anim calcmode="lin" valueType="num">
                                      <p:cBhvr>
                                        <p:cTn id="164" dur="1000" fill="hold"/>
                                        <p:tgtEl>
                                          <p:spTgt spid="47"/>
                                        </p:tgtEl>
                                        <p:attrNameLst>
                                          <p:attrName>ppt_x</p:attrName>
                                        </p:attrNameLst>
                                      </p:cBhvr>
                                      <p:tavLst>
                                        <p:tav tm="0">
                                          <p:val>
                                            <p:strVal val="#ppt_x"/>
                                          </p:val>
                                        </p:tav>
                                        <p:tav tm="100000">
                                          <p:val>
                                            <p:strVal val="#ppt_x"/>
                                          </p:val>
                                        </p:tav>
                                      </p:tavLst>
                                    </p:anim>
                                    <p:anim calcmode="lin" valueType="num">
                                      <p:cBhvr>
                                        <p:cTn id="165" dur="1000" fill="hold"/>
                                        <p:tgtEl>
                                          <p:spTgt spid="47"/>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59"/>
                                        </p:tgtEl>
                                        <p:attrNameLst>
                                          <p:attrName>style.visibility</p:attrName>
                                        </p:attrNameLst>
                                      </p:cBhvr>
                                      <p:to>
                                        <p:strVal val="visible"/>
                                      </p:to>
                                    </p:set>
                                    <p:animEffect transition="in" filter="fade">
                                      <p:cBhvr>
                                        <p:cTn id="168" dur="1000"/>
                                        <p:tgtEl>
                                          <p:spTgt spid="59"/>
                                        </p:tgtEl>
                                      </p:cBhvr>
                                    </p:animEffect>
                                    <p:anim calcmode="lin" valueType="num">
                                      <p:cBhvr>
                                        <p:cTn id="169" dur="1000" fill="hold"/>
                                        <p:tgtEl>
                                          <p:spTgt spid="59"/>
                                        </p:tgtEl>
                                        <p:attrNameLst>
                                          <p:attrName>ppt_x</p:attrName>
                                        </p:attrNameLst>
                                      </p:cBhvr>
                                      <p:tavLst>
                                        <p:tav tm="0">
                                          <p:val>
                                            <p:strVal val="#ppt_x"/>
                                          </p:val>
                                        </p:tav>
                                        <p:tav tm="100000">
                                          <p:val>
                                            <p:strVal val="#ppt_x"/>
                                          </p:val>
                                        </p:tav>
                                      </p:tavLst>
                                    </p:anim>
                                    <p:anim calcmode="lin" valueType="num">
                                      <p:cBhvr>
                                        <p:cTn id="17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2" presetClass="entr" presetSubtype="4" fill="hold" nodeType="click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wipe(down)">
                                      <p:cBhvr>
                                        <p:cTn id="175" dur="500"/>
                                        <p:tgtEl>
                                          <p:spTgt spid="60"/>
                                        </p:tgtEl>
                                      </p:cBhvr>
                                    </p:animEffect>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grpId="0" nodeType="clickEffect">
                                  <p:stCondLst>
                                    <p:cond delay="0"/>
                                  </p:stCondLst>
                                  <p:childTnLst>
                                    <p:set>
                                      <p:cBhvr>
                                        <p:cTn id="179" dur="1" fill="hold">
                                          <p:stCondLst>
                                            <p:cond delay="0"/>
                                          </p:stCondLst>
                                        </p:cTn>
                                        <p:tgtEl>
                                          <p:spTgt spid="48"/>
                                        </p:tgtEl>
                                        <p:attrNameLst>
                                          <p:attrName>style.visibility</p:attrName>
                                        </p:attrNameLst>
                                      </p:cBhvr>
                                      <p:to>
                                        <p:strVal val="visible"/>
                                      </p:to>
                                    </p:set>
                                    <p:animEffect transition="in" filter="fade">
                                      <p:cBhvr>
                                        <p:cTn id="180" dur="1000"/>
                                        <p:tgtEl>
                                          <p:spTgt spid="48"/>
                                        </p:tgtEl>
                                      </p:cBhvr>
                                    </p:animEffect>
                                    <p:anim calcmode="lin" valueType="num">
                                      <p:cBhvr>
                                        <p:cTn id="181" dur="1000" fill="hold"/>
                                        <p:tgtEl>
                                          <p:spTgt spid="48"/>
                                        </p:tgtEl>
                                        <p:attrNameLst>
                                          <p:attrName>ppt_x</p:attrName>
                                        </p:attrNameLst>
                                      </p:cBhvr>
                                      <p:tavLst>
                                        <p:tav tm="0">
                                          <p:val>
                                            <p:strVal val="#ppt_x"/>
                                          </p:val>
                                        </p:tav>
                                        <p:tav tm="100000">
                                          <p:val>
                                            <p:strVal val="#ppt_x"/>
                                          </p:val>
                                        </p:tav>
                                      </p:tavLst>
                                    </p:anim>
                                    <p:anim calcmode="lin" valueType="num">
                                      <p:cBhvr>
                                        <p:cTn id="182" dur="1000" fill="hold"/>
                                        <p:tgtEl>
                                          <p:spTgt spid="4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1"/>
                                        </p:tgtEl>
                                        <p:attrNameLst>
                                          <p:attrName>style.visibility</p:attrName>
                                        </p:attrNameLst>
                                      </p:cBhvr>
                                      <p:to>
                                        <p:strVal val="visible"/>
                                      </p:to>
                                    </p:set>
                                    <p:animEffect transition="in" filter="fade">
                                      <p:cBhvr>
                                        <p:cTn id="185" dur="1000"/>
                                        <p:tgtEl>
                                          <p:spTgt spid="61"/>
                                        </p:tgtEl>
                                      </p:cBhvr>
                                    </p:animEffect>
                                    <p:anim calcmode="lin" valueType="num">
                                      <p:cBhvr>
                                        <p:cTn id="186" dur="1000" fill="hold"/>
                                        <p:tgtEl>
                                          <p:spTgt spid="61"/>
                                        </p:tgtEl>
                                        <p:attrNameLst>
                                          <p:attrName>ppt_x</p:attrName>
                                        </p:attrNameLst>
                                      </p:cBhvr>
                                      <p:tavLst>
                                        <p:tav tm="0">
                                          <p:val>
                                            <p:strVal val="#ppt_x"/>
                                          </p:val>
                                        </p:tav>
                                        <p:tav tm="100000">
                                          <p:val>
                                            <p:strVal val="#ppt_x"/>
                                          </p:val>
                                        </p:tav>
                                      </p:tavLst>
                                    </p:anim>
                                    <p:anim calcmode="lin" valueType="num">
                                      <p:cBhvr>
                                        <p:cTn id="18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2" presetClass="entr" presetSubtype="4" fill="hold" nodeType="clickEffect">
                                  <p:stCondLst>
                                    <p:cond delay="0"/>
                                  </p:stCondLst>
                                  <p:childTnLst>
                                    <p:set>
                                      <p:cBhvr>
                                        <p:cTn id="191" dur="1" fill="hold">
                                          <p:stCondLst>
                                            <p:cond delay="0"/>
                                          </p:stCondLst>
                                        </p:cTn>
                                        <p:tgtEl>
                                          <p:spTgt spid="63"/>
                                        </p:tgtEl>
                                        <p:attrNameLst>
                                          <p:attrName>style.visibility</p:attrName>
                                        </p:attrNameLst>
                                      </p:cBhvr>
                                      <p:to>
                                        <p:strVal val="visible"/>
                                      </p:to>
                                    </p:set>
                                    <p:animEffect transition="in" filter="wipe(down)">
                                      <p:cBhvr>
                                        <p:cTn id="192" dur="500"/>
                                        <p:tgtEl>
                                          <p:spTgt spid="63"/>
                                        </p:tgtEl>
                                      </p:cBhvr>
                                    </p:animEffect>
                                  </p:childTnLst>
                                </p:cTn>
                              </p:par>
                            </p:childTnLst>
                          </p:cTn>
                        </p:par>
                      </p:childTnLst>
                    </p:cTn>
                  </p:par>
                  <p:par>
                    <p:cTn id="193" fill="hold">
                      <p:stCondLst>
                        <p:cond delay="indefinite"/>
                      </p:stCondLst>
                      <p:childTnLst>
                        <p:par>
                          <p:cTn id="194" fill="hold">
                            <p:stCondLst>
                              <p:cond delay="0"/>
                            </p:stCondLst>
                            <p:childTnLst>
                              <p:par>
                                <p:cTn id="195" presetID="42" presetClass="entr" presetSubtype="0" fill="hold" grpId="0" nodeType="clickEffect">
                                  <p:stCondLst>
                                    <p:cond delay="0"/>
                                  </p:stCondLst>
                                  <p:childTnLst>
                                    <p:set>
                                      <p:cBhvr>
                                        <p:cTn id="196" dur="1" fill="hold">
                                          <p:stCondLst>
                                            <p:cond delay="0"/>
                                          </p:stCondLst>
                                        </p:cTn>
                                        <p:tgtEl>
                                          <p:spTgt spid="49"/>
                                        </p:tgtEl>
                                        <p:attrNameLst>
                                          <p:attrName>style.visibility</p:attrName>
                                        </p:attrNameLst>
                                      </p:cBhvr>
                                      <p:to>
                                        <p:strVal val="visible"/>
                                      </p:to>
                                    </p:set>
                                    <p:animEffect transition="in" filter="fade">
                                      <p:cBhvr>
                                        <p:cTn id="197" dur="1000"/>
                                        <p:tgtEl>
                                          <p:spTgt spid="49"/>
                                        </p:tgtEl>
                                      </p:cBhvr>
                                    </p:animEffect>
                                    <p:anim calcmode="lin" valueType="num">
                                      <p:cBhvr>
                                        <p:cTn id="198" dur="1000" fill="hold"/>
                                        <p:tgtEl>
                                          <p:spTgt spid="49"/>
                                        </p:tgtEl>
                                        <p:attrNameLst>
                                          <p:attrName>ppt_x</p:attrName>
                                        </p:attrNameLst>
                                      </p:cBhvr>
                                      <p:tavLst>
                                        <p:tav tm="0">
                                          <p:val>
                                            <p:strVal val="#ppt_x"/>
                                          </p:val>
                                        </p:tav>
                                        <p:tav tm="100000">
                                          <p:val>
                                            <p:strVal val="#ppt_x"/>
                                          </p:val>
                                        </p:tav>
                                      </p:tavLst>
                                    </p:anim>
                                    <p:anim calcmode="lin" valueType="num">
                                      <p:cBhvr>
                                        <p:cTn id="199" dur="1000" fill="hold"/>
                                        <p:tgtEl>
                                          <p:spTgt spid="49"/>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Effect transition="in" filter="fade">
                                      <p:cBhvr>
                                        <p:cTn id="202" dur="1000"/>
                                        <p:tgtEl>
                                          <p:spTgt spid="64"/>
                                        </p:tgtEl>
                                      </p:cBhvr>
                                    </p:animEffect>
                                    <p:anim calcmode="lin" valueType="num">
                                      <p:cBhvr>
                                        <p:cTn id="203" dur="1000" fill="hold"/>
                                        <p:tgtEl>
                                          <p:spTgt spid="64"/>
                                        </p:tgtEl>
                                        <p:attrNameLst>
                                          <p:attrName>ppt_x</p:attrName>
                                        </p:attrNameLst>
                                      </p:cBhvr>
                                      <p:tavLst>
                                        <p:tav tm="0">
                                          <p:val>
                                            <p:strVal val="#ppt_x"/>
                                          </p:val>
                                        </p:tav>
                                        <p:tav tm="100000">
                                          <p:val>
                                            <p:strVal val="#ppt_x"/>
                                          </p:val>
                                        </p:tav>
                                      </p:tavLst>
                                    </p:anim>
                                    <p:anim calcmode="lin" valueType="num">
                                      <p:cBhvr>
                                        <p:cTn id="20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22" presetClass="entr" presetSubtype="4" fill="hold" nodeType="clickEffect">
                                  <p:stCondLst>
                                    <p:cond delay="0"/>
                                  </p:stCondLst>
                                  <p:childTnLst>
                                    <p:set>
                                      <p:cBhvr>
                                        <p:cTn id="208" dur="1" fill="hold">
                                          <p:stCondLst>
                                            <p:cond delay="0"/>
                                          </p:stCondLst>
                                        </p:cTn>
                                        <p:tgtEl>
                                          <p:spTgt spid="65"/>
                                        </p:tgtEl>
                                        <p:attrNameLst>
                                          <p:attrName>style.visibility</p:attrName>
                                        </p:attrNameLst>
                                      </p:cBhvr>
                                      <p:to>
                                        <p:strVal val="visible"/>
                                      </p:to>
                                    </p:set>
                                    <p:animEffect transition="in" filter="wipe(down)">
                                      <p:cBhvr>
                                        <p:cTn id="209" dur="500"/>
                                        <p:tgtEl>
                                          <p:spTgt spid="65"/>
                                        </p:tgtEl>
                                      </p:cBhvr>
                                    </p:animEffect>
                                  </p:childTnLst>
                                </p:cTn>
                              </p:par>
                            </p:childTnLst>
                          </p:cTn>
                        </p:par>
                      </p:childTnLst>
                    </p:cTn>
                  </p:par>
                  <p:par>
                    <p:cTn id="210" fill="hold">
                      <p:stCondLst>
                        <p:cond delay="indefinite"/>
                      </p:stCondLst>
                      <p:childTnLst>
                        <p:par>
                          <p:cTn id="211" fill="hold">
                            <p:stCondLst>
                              <p:cond delay="0"/>
                            </p:stCondLst>
                            <p:childTnLst>
                              <p:par>
                                <p:cTn id="212" presetID="42" presetClass="entr" presetSubtype="0" fill="hold" grpId="0" nodeType="clickEffect">
                                  <p:stCondLst>
                                    <p:cond delay="0"/>
                                  </p:stCondLst>
                                  <p:childTnLst>
                                    <p:set>
                                      <p:cBhvr>
                                        <p:cTn id="213" dur="1" fill="hold">
                                          <p:stCondLst>
                                            <p:cond delay="0"/>
                                          </p:stCondLst>
                                        </p:cTn>
                                        <p:tgtEl>
                                          <p:spTgt spid="50"/>
                                        </p:tgtEl>
                                        <p:attrNameLst>
                                          <p:attrName>style.visibility</p:attrName>
                                        </p:attrNameLst>
                                      </p:cBhvr>
                                      <p:to>
                                        <p:strVal val="visible"/>
                                      </p:to>
                                    </p:set>
                                    <p:animEffect transition="in" filter="fade">
                                      <p:cBhvr>
                                        <p:cTn id="214" dur="1000"/>
                                        <p:tgtEl>
                                          <p:spTgt spid="50"/>
                                        </p:tgtEl>
                                      </p:cBhvr>
                                    </p:animEffect>
                                    <p:anim calcmode="lin" valueType="num">
                                      <p:cBhvr>
                                        <p:cTn id="215" dur="1000" fill="hold"/>
                                        <p:tgtEl>
                                          <p:spTgt spid="50"/>
                                        </p:tgtEl>
                                        <p:attrNameLst>
                                          <p:attrName>ppt_x</p:attrName>
                                        </p:attrNameLst>
                                      </p:cBhvr>
                                      <p:tavLst>
                                        <p:tav tm="0">
                                          <p:val>
                                            <p:strVal val="#ppt_x"/>
                                          </p:val>
                                        </p:tav>
                                        <p:tav tm="100000">
                                          <p:val>
                                            <p:strVal val="#ppt_x"/>
                                          </p:val>
                                        </p:tav>
                                      </p:tavLst>
                                    </p:anim>
                                    <p:anim calcmode="lin" valueType="num">
                                      <p:cBhvr>
                                        <p:cTn id="216" dur="1000" fill="hold"/>
                                        <p:tgtEl>
                                          <p:spTgt spid="50"/>
                                        </p:tgtEl>
                                        <p:attrNameLst>
                                          <p:attrName>ppt_y</p:attrName>
                                        </p:attrNameLst>
                                      </p:cBhvr>
                                      <p:tavLst>
                                        <p:tav tm="0">
                                          <p:val>
                                            <p:strVal val="#ppt_y+.1"/>
                                          </p:val>
                                        </p:tav>
                                        <p:tav tm="100000">
                                          <p:val>
                                            <p:strVal val="#ppt_y"/>
                                          </p:val>
                                        </p:tav>
                                      </p:tavLst>
                                    </p:anim>
                                  </p:childTnLst>
                                </p:cTn>
                              </p:par>
                              <p:par>
                                <p:cTn id="217" presetID="42" presetClass="entr" presetSubtype="0" fill="hold" grpId="0" nodeType="with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fade">
                                      <p:cBhvr>
                                        <p:cTn id="219" dur="1000"/>
                                        <p:tgtEl>
                                          <p:spTgt spid="67"/>
                                        </p:tgtEl>
                                      </p:cBhvr>
                                    </p:animEffect>
                                    <p:anim calcmode="lin" valueType="num">
                                      <p:cBhvr>
                                        <p:cTn id="220" dur="1000" fill="hold"/>
                                        <p:tgtEl>
                                          <p:spTgt spid="67"/>
                                        </p:tgtEl>
                                        <p:attrNameLst>
                                          <p:attrName>ppt_x</p:attrName>
                                        </p:attrNameLst>
                                      </p:cBhvr>
                                      <p:tavLst>
                                        <p:tav tm="0">
                                          <p:val>
                                            <p:strVal val="#ppt_x"/>
                                          </p:val>
                                        </p:tav>
                                        <p:tav tm="100000">
                                          <p:val>
                                            <p:strVal val="#ppt_x"/>
                                          </p:val>
                                        </p:tav>
                                      </p:tavLst>
                                    </p:anim>
                                    <p:anim calcmode="lin" valueType="num">
                                      <p:cBhvr>
                                        <p:cTn id="221"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presetID="22" presetClass="entr" presetSubtype="4" fill="hold" grpId="0" nodeType="clickEffect">
                                  <p:stCondLst>
                                    <p:cond delay="0"/>
                                  </p:stCondLst>
                                  <p:childTnLst>
                                    <p:set>
                                      <p:cBhvr>
                                        <p:cTn id="225" dur="1" fill="hold">
                                          <p:stCondLst>
                                            <p:cond delay="0"/>
                                          </p:stCondLst>
                                        </p:cTn>
                                        <p:tgtEl>
                                          <p:spTgt spid="95"/>
                                        </p:tgtEl>
                                        <p:attrNameLst>
                                          <p:attrName>style.visibility</p:attrName>
                                        </p:attrNameLst>
                                      </p:cBhvr>
                                      <p:to>
                                        <p:strVal val="visible"/>
                                      </p:to>
                                    </p:set>
                                    <p:animEffect transition="in" filter="wipe(down)">
                                      <p:cBhvr>
                                        <p:cTn id="22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p:bldP spid="39" grpId="0"/>
      <p:bldP spid="40" grpId="0"/>
      <p:bldP spid="43" grpId="0" animBg="1"/>
      <p:bldP spid="44" grpId="0" animBg="1"/>
      <p:bldP spid="45" grpId="0" animBg="1"/>
      <p:bldP spid="46" grpId="0" animBg="1"/>
      <p:bldP spid="47" grpId="0" animBg="1"/>
      <p:bldP spid="48" grpId="0" animBg="1"/>
      <p:bldP spid="49" grpId="0" animBg="1"/>
      <p:bldP spid="50" grpId="0" animBg="1"/>
      <p:bldP spid="53" grpId="0"/>
      <p:bldP spid="56" grpId="0"/>
      <p:bldP spid="59" grpId="0"/>
      <p:bldP spid="61" grpId="0"/>
      <p:bldP spid="64" grpId="0"/>
      <p:bldP spid="67" grpId="0"/>
      <p:bldP spid="9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8727" y="3373437"/>
            <a:ext cx="5403273" cy="566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sz="2800" b="1" dirty="0">
                <a:solidFill>
                  <a:schemeClr val="tx1"/>
                </a:solidFill>
                <a:cs typeface="B Nazanin" panose="00000400000000000000" pitchFamily="2" charset="-78"/>
              </a:rPr>
              <a:t>اعداد زیر را از کوچک به بزرگ مرتب کنید.</a:t>
            </a:r>
            <a:endParaRPr lang="en-US" sz="2800" b="1" dirty="0">
              <a:solidFill>
                <a:schemeClr val="tx1"/>
              </a:solidFill>
              <a:cs typeface="B Nazanin" panose="00000400000000000000" pitchFamily="2" charset="-78"/>
            </a:endParaRPr>
          </a:p>
        </p:txBody>
      </p:sp>
      <p:grpSp>
        <p:nvGrpSpPr>
          <p:cNvPr id="20" name="Group 19"/>
          <p:cNvGrpSpPr>
            <a:grpSpLocks/>
          </p:cNvGrpSpPr>
          <p:nvPr/>
        </p:nvGrpSpPr>
        <p:grpSpPr bwMode="auto">
          <a:xfrm>
            <a:off x="595745" y="236992"/>
            <a:ext cx="11434333" cy="892175"/>
            <a:chOff x="735194" y="2934790"/>
            <a:chExt cx="7734509" cy="893163"/>
          </a:xfrm>
        </p:grpSpPr>
        <p:sp>
          <p:nvSpPr>
            <p:cNvPr id="21" name="Rounded Rectangle 20"/>
            <p:cNvSpPr/>
            <p:nvPr/>
          </p:nvSpPr>
          <p:spPr>
            <a:xfrm>
              <a:off x="735194" y="2934790"/>
              <a:ext cx="7734509" cy="8931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1" eaLnBrk="1" fontAlgn="auto" hangingPunct="1">
                <a:spcBef>
                  <a:spcPts val="0"/>
                </a:spcBef>
                <a:spcAft>
                  <a:spcPts val="0"/>
                </a:spcAft>
                <a:defRPr/>
              </a:pPr>
              <a:r>
                <a:rPr lang="fa-IR" sz="2400" b="1" dirty="0">
                  <a:solidFill>
                    <a:schemeClr val="tx1"/>
                  </a:solidFill>
                  <a:cs typeface="B Nazanin" panose="00000400000000000000" pitchFamily="2" charset="-78"/>
                </a:rPr>
                <a:t>اگر پایه برابر </a:t>
              </a:r>
              <a:r>
                <a:rPr lang="fa-IR" sz="2400" b="1" dirty="0">
                  <a:solidFill>
                    <a:srgbClr val="FF0000"/>
                  </a:solidFill>
                  <a:cs typeface="B Nazanin" panose="00000400000000000000" pitchFamily="2" charset="-78"/>
                </a:rPr>
                <a:t>بین               </a:t>
              </a:r>
              <a:r>
                <a:rPr lang="fa-IR" sz="2400" b="1" dirty="0">
                  <a:solidFill>
                    <a:schemeClr val="tx1"/>
                  </a:solidFill>
                  <a:cs typeface="B Nazanin" panose="00000400000000000000" pitchFamily="2" charset="-78"/>
                </a:rPr>
                <a:t>باشد هر دو توان فرد داشته باشند هر چه توان بیشتر عدد بزرگتر است</a:t>
              </a:r>
              <a:endParaRPr lang="en-US" sz="2400" b="1" dirty="0">
                <a:solidFill>
                  <a:srgbClr val="FF0000"/>
                </a:solidFill>
                <a:cs typeface="B Nazanin" panose="00000400000000000000" pitchFamily="2" charset="-78"/>
              </a:endParaRPr>
            </a:p>
          </p:txBody>
        </p:sp>
        <p:pic>
          <p:nvPicPr>
            <p:cNvPr id="22" name="Picture 1546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8896" y="3079357"/>
              <a:ext cx="858694" cy="66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ounded Rectangle 22"/>
          <p:cNvSpPr/>
          <p:nvPr/>
        </p:nvSpPr>
        <p:spPr>
          <a:xfrm>
            <a:off x="595745" y="1229729"/>
            <a:ext cx="11441261" cy="8921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1" eaLnBrk="1" fontAlgn="auto" hangingPunct="1">
              <a:spcBef>
                <a:spcPts val="0"/>
              </a:spcBef>
              <a:spcAft>
                <a:spcPts val="0"/>
              </a:spcAft>
              <a:defRPr/>
            </a:pPr>
            <a:r>
              <a:rPr lang="fa-IR" sz="2400" b="1" dirty="0">
                <a:solidFill>
                  <a:schemeClr val="tx1"/>
                </a:solidFill>
                <a:cs typeface="B Nazanin" panose="00000400000000000000" pitchFamily="2" charset="-78"/>
              </a:rPr>
              <a:t>اگر پایه برابر </a:t>
            </a:r>
            <a:r>
              <a:rPr lang="fa-IR" sz="2400" b="1" dirty="0">
                <a:solidFill>
                  <a:srgbClr val="FF0000"/>
                </a:solidFill>
                <a:cs typeface="B Nazanin" panose="00000400000000000000" pitchFamily="2" charset="-78"/>
              </a:rPr>
              <a:t>بزرگتر از یک </a:t>
            </a:r>
            <a:r>
              <a:rPr lang="fa-IR" sz="2400" b="1" dirty="0">
                <a:solidFill>
                  <a:schemeClr val="tx1"/>
                </a:solidFill>
                <a:cs typeface="B Nazanin" panose="00000400000000000000" pitchFamily="2" charset="-78"/>
              </a:rPr>
              <a:t>باشد هر چه </a:t>
            </a:r>
            <a:r>
              <a:rPr lang="fa-IR" sz="2400" b="1" dirty="0">
                <a:solidFill>
                  <a:srgbClr val="FF0000"/>
                </a:solidFill>
                <a:cs typeface="B Nazanin" panose="00000400000000000000" pitchFamily="2" charset="-78"/>
              </a:rPr>
              <a:t>توان بیشتر باشد بزرگتر است</a:t>
            </a:r>
            <a:endParaRPr lang="en-US" sz="2400" b="1" dirty="0">
              <a:solidFill>
                <a:srgbClr val="FF0000"/>
              </a:solidFill>
              <a:cs typeface="B Nazanin" panose="00000400000000000000" pitchFamily="2" charset="-78"/>
            </a:endParaRPr>
          </a:p>
        </p:txBody>
      </p:sp>
      <p:sp>
        <p:nvSpPr>
          <p:cNvPr id="24" name="Rounded Rectangle 23"/>
          <p:cNvSpPr/>
          <p:nvPr/>
        </p:nvSpPr>
        <p:spPr>
          <a:xfrm>
            <a:off x="595745" y="2226468"/>
            <a:ext cx="11463265" cy="8937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1" eaLnBrk="1" fontAlgn="auto" hangingPunct="1">
              <a:spcBef>
                <a:spcPts val="0"/>
              </a:spcBef>
              <a:spcAft>
                <a:spcPts val="0"/>
              </a:spcAft>
              <a:defRPr/>
            </a:pPr>
            <a:r>
              <a:rPr lang="fa-IR" sz="2400" b="1" dirty="0">
                <a:solidFill>
                  <a:schemeClr val="tx1"/>
                </a:solidFill>
                <a:cs typeface="B Nazanin" panose="00000400000000000000" pitchFamily="2" charset="-78"/>
              </a:rPr>
              <a:t>اگر پایه برابر </a:t>
            </a:r>
            <a:r>
              <a:rPr lang="fa-IR" sz="2400" b="1" dirty="0">
                <a:solidFill>
                  <a:srgbClr val="FF0000"/>
                </a:solidFill>
                <a:cs typeface="B Nazanin" panose="00000400000000000000" pitchFamily="2" charset="-78"/>
              </a:rPr>
              <a:t>بین صفر تا یک </a:t>
            </a:r>
            <a:r>
              <a:rPr lang="fa-IR" sz="2400" b="1" dirty="0">
                <a:solidFill>
                  <a:schemeClr val="tx1"/>
                </a:solidFill>
                <a:cs typeface="B Nazanin" panose="00000400000000000000" pitchFamily="2" charset="-78"/>
              </a:rPr>
              <a:t>باشد هر چه </a:t>
            </a:r>
            <a:r>
              <a:rPr lang="fa-IR" sz="2400" b="1" dirty="0">
                <a:solidFill>
                  <a:srgbClr val="FF0000"/>
                </a:solidFill>
                <a:cs typeface="B Nazanin" panose="00000400000000000000" pitchFamily="2" charset="-78"/>
              </a:rPr>
              <a:t>توان کمتر باشد بزرگتر است</a:t>
            </a:r>
            <a:endParaRPr lang="en-US" sz="2400" b="1" dirty="0">
              <a:solidFill>
                <a:srgbClr val="FF0000"/>
              </a:solidFill>
              <a:cs typeface="B Nazanin" panose="00000400000000000000" pitchFamily="2" charset="-78"/>
            </a:endParaRPr>
          </a:p>
        </p:txBody>
      </p:sp>
      <p:cxnSp>
        <p:nvCxnSpPr>
          <p:cNvPr id="25" name="Straight Connector 24"/>
          <p:cNvCxnSpPr/>
          <p:nvPr/>
        </p:nvCxnSpPr>
        <p:spPr>
          <a:xfrm flipV="1">
            <a:off x="707014" y="4912448"/>
            <a:ext cx="1055688" cy="48895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pic>
        <p:nvPicPr>
          <p:cNvPr id="26"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7327" y="4439373"/>
            <a:ext cx="12382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p:cNvCxnSpPr/>
          <p:nvPr/>
        </p:nvCxnSpPr>
        <p:spPr>
          <a:xfrm flipV="1">
            <a:off x="2161164" y="4901335"/>
            <a:ext cx="1054100" cy="490538"/>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pic>
        <p:nvPicPr>
          <p:cNvPr id="28" name="Picture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23052" y="4460010"/>
            <a:ext cx="12382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p:cNvCxnSpPr/>
          <p:nvPr/>
        </p:nvCxnSpPr>
        <p:spPr>
          <a:xfrm flipV="1">
            <a:off x="3291464" y="4937848"/>
            <a:ext cx="1055688" cy="48895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pic>
        <p:nvPicPr>
          <p:cNvPr id="30" name="Picture 2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86702" y="4425085"/>
            <a:ext cx="12382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602" y="4615585"/>
            <a:ext cx="636428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1"/>
          <p:cNvCxnSpPr/>
          <p:nvPr/>
        </p:nvCxnSpPr>
        <p:spPr>
          <a:xfrm flipV="1">
            <a:off x="4390014" y="4880698"/>
            <a:ext cx="812800" cy="569912"/>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nvGrpSpPr>
          <p:cNvPr id="33" name="Group 32"/>
          <p:cNvGrpSpPr>
            <a:grpSpLocks/>
          </p:cNvGrpSpPr>
          <p:nvPr/>
        </p:nvGrpSpPr>
        <p:grpSpPr bwMode="auto">
          <a:xfrm>
            <a:off x="5048827" y="4394923"/>
            <a:ext cx="657225" cy="958850"/>
            <a:chOff x="6876788" y="5500766"/>
            <a:chExt cx="657317" cy="959810"/>
          </a:xfrm>
        </p:grpSpPr>
        <p:pic>
          <p:nvPicPr>
            <p:cNvPr id="34" name="Picture 1545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76788" y="5500766"/>
              <a:ext cx="657317" cy="9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54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00603" y="5822312"/>
              <a:ext cx="609685" cy="63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6" name="Straight Connector 35"/>
          <p:cNvCxnSpPr/>
          <p:nvPr/>
        </p:nvCxnSpPr>
        <p:spPr>
          <a:xfrm flipV="1">
            <a:off x="5353627" y="4801323"/>
            <a:ext cx="812800" cy="569912"/>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nvGrpSpPr>
          <p:cNvPr id="37" name="Group 36"/>
          <p:cNvGrpSpPr>
            <a:grpSpLocks/>
          </p:cNvGrpSpPr>
          <p:nvPr/>
        </p:nvGrpSpPr>
        <p:grpSpPr bwMode="auto">
          <a:xfrm>
            <a:off x="6131502" y="4466360"/>
            <a:ext cx="657225" cy="946150"/>
            <a:chOff x="7091046" y="4591841"/>
            <a:chExt cx="657317" cy="944659"/>
          </a:xfrm>
        </p:grpSpPr>
        <p:pic>
          <p:nvPicPr>
            <p:cNvPr id="38" name="Picture 1545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91046" y="4591841"/>
              <a:ext cx="657317" cy="9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546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105557" y="4898236"/>
              <a:ext cx="609685" cy="63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 name="Picture 3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5589" y="5275985"/>
            <a:ext cx="5916613"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888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down)">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ppt_w</p:attrName>
                                        </p:attrNameLst>
                                      </p:cBhvr>
                                      <p:tavLst>
                                        <p:tav tm="0">
                                          <p:val>
                                            <p:fltVal val="0"/>
                                          </p:val>
                                        </p:tav>
                                        <p:tav tm="100000">
                                          <p:val>
                                            <p:strVal val="#ppt_w"/>
                                          </p:val>
                                        </p:tav>
                                      </p:tavLst>
                                    </p:anim>
                                    <p:anim calcmode="lin" valueType="num">
                                      <p:cBhvr>
                                        <p:cTn id="77" dur="500" fill="hold"/>
                                        <p:tgtEl>
                                          <p:spTgt spid="33"/>
                                        </p:tgtEl>
                                        <p:attrNameLst>
                                          <p:attrName>ppt_h</p:attrName>
                                        </p:attrNameLst>
                                      </p:cBhvr>
                                      <p:tavLst>
                                        <p:tav tm="0">
                                          <p:val>
                                            <p:fltVal val="0"/>
                                          </p:val>
                                        </p:tav>
                                        <p:tav tm="100000">
                                          <p:val>
                                            <p:strVal val="#ppt_h"/>
                                          </p:val>
                                        </p:tav>
                                      </p:tavLst>
                                    </p:anim>
                                    <p:animEffect transition="in" filter="fade">
                                      <p:cBhvr>
                                        <p:cTn id="78" dur="500"/>
                                        <p:tgtEl>
                                          <p:spTgt spid="3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down)">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37"/>
                                        </p:tgtEl>
                                        <p:attrNameLst>
                                          <p:attrName>style.visibility</p:attrName>
                                        </p:attrNameLst>
                                      </p:cBhvr>
                                      <p:to>
                                        <p:strVal val="visible"/>
                                      </p:to>
                                    </p:set>
                                    <p:anim calcmode="lin" valueType="num">
                                      <p:cBhvr>
                                        <p:cTn id="88" dur="500" fill="hold"/>
                                        <p:tgtEl>
                                          <p:spTgt spid="37"/>
                                        </p:tgtEl>
                                        <p:attrNameLst>
                                          <p:attrName>ppt_w</p:attrName>
                                        </p:attrNameLst>
                                      </p:cBhvr>
                                      <p:tavLst>
                                        <p:tav tm="0">
                                          <p:val>
                                            <p:fltVal val="0"/>
                                          </p:val>
                                        </p:tav>
                                        <p:tav tm="100000">
                                          <p:val>
                                            <p:strVal val="#ppt_w"/>
                                          </p:val>
                                        </p:tav>
                                      </p:tavLst>
                                    </p:anim>
                                    <p:anim calcmode="lin" valueType="num">
                                      <p:cBhvr>
                                        <p:cTn id="89" dur="500" fill="hold"/>
                                        <p:tgtEl>
                                          <p:spTgt spid="37"/>
                                        </p:tgtEl>
                                        <p:attrNameLst>
                                          <p:attrName>ppt_h</p:attrName>
                                        </p:attrNameLst>
                                      </p:cBhvr>
                                      <p:tavLst>
                                        <p:tav tm="0">
                                          <p:val>
                                            <p:fltVal val="0"/>
                                          </p:val>
                                        </p:tav>
                                        <p:tav tm="100000">
                                          <p:val>
                                            <p:strVal val="#ppt_h"/>
                                          </p:val>
                                        </p:tav>
                                      </p:tavLst>
                                    </p:anim>
                                    <p:animEffect transition="in" filter="fade">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1000" fill="hold"/>
                                        <p:tgtEl>
                                          <p:spTgt spid="40"/>
                                        </p:tgtEl>
                                        <p:attrNameLst>
                                          <p:attrName>ppt_w</p:attrName>
                                        </p:attrNameLst>
                                      </p:cBhvr>
                                      <p:tavLst>
                                        <p:tav tm="0">
                                          <p:val>
                                            <p:fltVal val="0"/>
                                          </p:val>
                                        </p:tav>
                                        <p:tav tm="100000">
                                          <p:val>
                                            <p:strVal val="#ppt_w"/>
                                          </p:val>
                                        </p:tav>
                                      </p:tavLst>
                                    </p:anim>
                                    <p:anim calcmode="lin" valueType="num">
                                      <p:cBhvr>
                                        <p:cTn id="96" dur="1000" fill="hold"/>
                                        <p:tgtEl>
                                          <p:spTgt spid="40"/>
                                        </p:tgtEl>
                                        <p:attrNameLst>
                                          <p:attrName>ppt_h</p:attrName>
                                        </p:attrNameLst>
                                      </p:cBhvr>
                                      <p:tavLst>
                                        <p:tav tm="0">
                                          <p:val>
                                            <p:fltVal val="0"/>
                                          </p:val>
                                        </p:tav>
                                        <p:tav tm="100000">
                                          <p:val>
                                            <p:strVal val="#ppt_h"/>
                                          </p:val>
                                        </p:tav>
                                      </p:tavLst>
                                    </p:anim>
                                    <p:anim calcmode="lin" valueType="num">
                                      <p:cBhvr>
                                        <p:cTn id="97" dur="1000" fill="hold"/>
                                        <p:tgtEl>
                                          <p:spTgt spid="40"/>
                                        </p:tgtEl>
                                        <p:attrNameLst>
                                          <p:attrName>style.rotation</p:attrName>
                                        </p:attrNameLst>
                                      </p:cBhvr>
                                      <p:tavLst>
                                        <p:tav tm="0">
                                          <p:val>
                                            <p:fltVal val="90"/>
                                          </p:val>
                                        </p:tav>
                                        <p:tav tm="100000">
                                          <p:val>
                                            <p:fltVal val="0"/>
                                          </p:val>
                                        </p:tav>
                                      </p:tavLst>
                                    </p:anim>
                                    <p:animEffect transition="in" filter="fade">
                                      <p:cBhvr>
                                        <p:cTn id="9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92582" y="166254"/>
            <a:ext cx="5934075" cy="1228725"/>
          </a:xfrm>
          <a:prstGeom prst="ellipse">
            <a:avLst/>
          </a:prstGeom>
          <a:effectLst>
            <a:outerShdw blurRad="50800" dist="38100" dir="16200000" rotWithShape="0">
              <a:prstClr val="black">
                <a:alpha val="40000"/>
              </a:prstClr>
            </a:outerShdw>
          </a:effectLst>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rtlCol="1" anchor="ctr"/>
          <a:lstStyle/>
          <a:p>
            <a:pPr algn="ctr" rtl="1" eaLnBrk="1" fontAlgn="auto" hangingPunct="1">
              <a:spcBef>
                <a:spcPts val="0"/>
              </a:spcBef>
              <a:spcAft>
                <a:spcPts val="0"/>
              </a:spcAft>
              <a:defRPr/>
            </a:pPr>
            <a:r>
              <a:rPr lang="fa-IR" sz="4000" b="1" dirty="0">
                <a:solidFill>
                  <a:schemeClr val="tx1"/>
                </a:solidFill>
                <a:latin typeface="IranNastaliq" pitchFamily="18" charset="0"/>
                <a:cs typeface="B Nazanin" pitchFamily="2" charset="-78"/>
              </a:rPr>
              <a:t>نماد علمی</a:t>
            </a:r>
          </a:p>
        </p:txBody>
      </p:sp>
      <p:grpSp>
        <p:nvGrpSpPr>
          <p:cNvPr id="3" name="Group 2"/>
          <p:cNvGrpSpPr>
            <a:grpSpLocks/>
          </p:cNvGrpSpPr>
          <p:nvPr/>
        </p:nvGrpSpPr>
        <p:grpSpPr bwMode="auto">
          <a:xfrm>
            <a:off x="293707" y="1491210"/>
            <a:ext cx="11550344" cy="1183442"/>
            <a:chOff x="-140" y="1520361"/>
            <a:chExt cx="8990152" cy="1183442"/>
          </a:xfrm>
        </p:grpSpPr>
        <p:sp>
          <p:nvSpPr>
            <p:cNvPr id="4" name="Rectangle 3"/>
            <p:cNvSpPr/>
            <p:nvPr/>
          </p:nvSpPr>
          <p:spPr>
            <a:xfrm>
              <a:off x="-140" y="1520361"/>
              <a:ext cx="8990152" cy="11049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r" rtl="1" eaLnBrk="1" fontAlgn="auto" hangingPunct="1">
                <a:spcBef>
                  <a:spcPts val="0"/>
                </a:spcBef>
                <a:spcAft>
                  <a:spcPts val="0"/>
                </a:spcAft>
                <a:defRPr/>
              </a:pPr>
              <a:r>
                <a:rPr lang="fa-IR" sz="2500" b="1" dirty="0">
                  <a:solidFill>
                    <a:srgbClr val="7030A0"/>
                  </a:solidFill>
                </a:rPr>
                <a:t>هر گاه بخواهیم یک عدد خیلی بزرگ یا یک عدد خیلی کوچک را به صورت مختصر نمایش دهیم آن را به صورت ضرب یک عدد اعشاری بین             با توان عدد     نمایش می دهیم.</a:t>
              </a:r>
              <a:endParaRPr lang="fa-IR" sz="2500" b="1" dirty="0">
                <a:solidFill>
                  <a:srgbClr val="00B050"/>
                </a:solidFill>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4255" y="1942922"/>
              <a:ext cx="1276104" cy="73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6831" y="2013545"/>
              <a:ext cx="793063" cy="69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a:blip r:embed="rId4">
            <a:duotone>
              <a:prstClr val="black"/>
              <a:schemeClr val="accent2">
                <a:tint val="45000"/>
                <a:satMod val="400000"/>
              </a:schemeClr>
            </a:duotone>
          </a:blip>
          <a:stretch>
            <a:fillRect/>
          </a:stretch>
        </p:blipFill>
        <p:spPr>
          <a:xfrm>
            <a:off x="457200" y="2692341"/>
            <a:ext cx="11414224" cy="1409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457200" y="4350327"/>
            <a:ext cx="11734800" cy="1015663"/>
          </a:xfrm>
          <a:prstGeom prst="rect">
            <a:avLst/>
          </a:prstGeom>
          <a:noFill/>
        </p:spPr>
        <p:txBody>
          <a:bodyPr wrap="square" rtlCol="1">
            <a:spAutoFit/>
          </a:bodyPr>
          <a:lstStyle/>
          <a:p>
            <a:pPr algn="r"/>
            <a:r>
              <a:rPr lang="fa-IR" sz="3000" dirty="0" smtClean="0">
                <a:solidFill>
                  <a:srgbClr val="FF0000"/>
                </a:solidFill>
              </a:rPr>
              <a:t>کاربرد نماد علمی:</a:t>
            </a:r>
            <a:r>
              <a:rPr lang="fa-IR" sz="3000" dirty="0" smtClean="0"/>
              <a:t>برای نمایش اعداد بسیار بزرگ و بسیار کوچک بکار می رود تا خواندن ونمایش عملیات ریاضی راحتر شود</a:t>
            </a:r>
            <a:r>
              <a:rPr lang="fa-IR" sz="3000" dirty="0" smtClean="0">
                <a:solidFill>
                  <a:srgbClr val="FF0000"/>
                </a:solidFill>
              </a:rPr>
              <a:t>.</a:t>
            </a:r>
            <a:endParaRPr lang="fa-IR" sz="3000" dirty="0">
              <a:solidFill>
                <a:srgbClr val="FF0000"/>
              </a:solidFill>
            </a:endParaRPr>
          </a:p>
        </p:txBody>
      </p:sp>
    </p:spTree>
    <p:extLst>
      <p:ext uri="{BB962C8B-B14F-4D97-AF65-F5344CB8AC3E}">
        <p14:creationId xmlns:p14="http://schemas.microsoft.com/office/powerpoint/2010/main" val="34798484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نمونه فصل4</Template>
  <TotalTime>0</TotalTime>
  <Words>600</Words>
  <Application>Microsoft Office PowerPoint</Application>
  <PresentationFormat>Widescreen</PresentationFormat>
  <Paragraphs>171</Paragraphs>
  <Slides>14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B Nazanin</vt:lpstr>
      <vt:lpstr>B Titr</vt:lpstr>
      <vt:lpstr>B Zar</vt:lpstr>
      <vt:lpstr>Calibri</vt:lpstr>
      <vt:lpstr>Calibri Light</vt:lpstr>
      <vt:lpstr>Cambria Math</vt:lpstr>
      <vt:lpstr>IranNastaliq</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Ali</cp:lastModifiedBy>
  <cp:revision>2</cp:revision>
  <dcterms:created xsi:type="dcterms:W3CDTF">2019-07-08T18:07:29Z</dcterms:created>
  <dcterms:modified xsi:type="dcterms:W3CDTF">2019-07-09T07:44:32Z</dcterms:modified>
</cp:coreProperties>
</file>