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75"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D65445-3148-4BE8-AA60-6088951AC2B3}" type="datetimeFigureOut">
              <a:rPr lang="fa-IR" smtClean="0"/>
              <a:t>20/04/1442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22A3CB36-0AA1-481C-9F42-101E03957F5D}"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65445-3148-4BE8-AA60-6088951AC2B3}" type="datetimeFigureOut">
              <a:rPr lang="fa-IR" smtClean="0"/>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65445-3148-4BE8-AA60-6088951AC2B3}" type="datetimeFigureOut">
              <a:rPr lang="fa-IR" smtClean="0"/>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D65445-3148-4BE8-AA60-6088951AC2B3}" type="datetimeFigureOut">
              <a:rPr lang="fa-IR" smtClean="0"/>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D65445-3148-4BE8-AA60-6088951AC2B3}" type="datetimeFigureOut">
              <a:rPr lang="fa-IR" smtClean="0"/>
              <a:t>20/04/1442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2A3CB36-0AA1-481C-9F42-101E03957F5D}"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65445-3148-4BE8-AA60-6088951AC2B3}" type="datetimeFigureOut">
              <a:rPr lang="fa-IR" smtClean="0"/>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D65445-3148-4BE8-AA60-6088951AC2B3}" type="datetimeFigureOut">
              <a:rPr lang="fa-IR" smtClean="0"/>
              <a:t>20/04/1442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D65445-3148-4BE8-AA60-6088951AC2B3}" type="datetimeFigureOut">
              <a:rPr lang="fa-IR" smtClean="0"/>
              <a:t>20/04/1442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65445-3148-4BE8-AA60-6088951AC2B3}" type="datetimeFigureOut">
              <a:rPr lang="fa-IR" smtClean="0"/>
              <a:t>20/04/1442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D65445-3148-4BE8-AA60-6088951AC2B3}" type="datetimeFigureOut">
              <a:rPr lang="fa-IR" smtClean="0"/>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22A3CB36-0AA1-481C-9F42-101E03957F5D}"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D65445-3148-4BE8-AA60-6088951AC2B3}" type="datetimeFigureOut">
              <a:rPr lang="fa-IR" smtClean="0"/>
              <a:t>20/04/1442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22A3CB36-0AA1-481C-9F42-101E03957F5D}" type="slidenum">
              <a:rPr lang="fa-IR" smtClean="0"/>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D65445-3148-4BE8-AA60-6088951AC2B3}" type="datetimeFigureOut">
              <a:rPr lang="fa-IR" smtClean="0"/>
              <a:t>20/04/1442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A3CB36-0AA1-481C-9F42-101E03957F5D}" type="slidenum">
              <a:rPr lang="fa-IR" smtClean="0"/>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6" y="0"/>
            <a:ext cx="9179925" cy="6858000"/>
          </a:xfrm>
          <a:prstGeom prst="rect">
            <a:avLst/>
          </a:prstGeom>
        </p:spPr>
      </p:pic>
    </p:spTree>
    <p:extLst>
      <p:ext uri="{BB962C8B-B14F-4D97-AF65-F5344CB8AC3E}">
        <p14:creationId xmlns:p14="http://schemas.microsoft.com/office/powerpoint/2010/main" val="21657242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2342" y="404664"/>
            <a:ext cx="8640960" cy="2246769"/>
          </a:xfrm>
          <a:prstGeom prst="rect">
            <a:avLst/>
          </a:prstGeom>
          <a:noFill/>
        </p:spPr>
        <p:txBody>
          <a:bodyPr wrap="square" rtlCol="1">
            <a:spAutoFit/>
          </a:bodyPr>
          <a:lstStyle/>
          <a:p>
            <a:r>
              <a:rPr lang="fa-IR"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آلمان (به آلمانی: </a:t>
            </a:r>
            <a:r>
              <a:rPr lang="en-US"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Deutschland، </a:t>
            </a:r>
            <a:r>
              <a:rPr lang="fa-IR"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دُیچلند) با نام رسمی جمهوری فدرال آلمان کشوری در قاره اروپا با پایتخت برلین است. آلمان از شمال با دریای شمال، دانمارک و دریای بالتیک، از شرق با لهستان و جمهوری چک، از جنوب با اتریش و سوئیس و از غرب با فرانسه، لوکزامبورگ، بلژیک و هلند مرز دارد. مساحت آن </a:t>
            </a:r>
            <a:r>
              <a:rPr lang="en-US"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357,376 </a:t>
            </a:r>
            <a:r>
              <a:rPr lang="fa-IR"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کیلومتر مربع است و با ۸۲ میلیون نفر، پرجمعیت‌ترین کشور اروپا است.</a:t>
            </a:r>
            <a:endParaRPr lang="fa-IR" sz="2800" b="1" dirty="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51432"/>
            <a:ext cx="4346741" cy="4206567"/>
          </a:xfrm>
          <a:prstGeom prst="rect">
            <a:avLst/>
          </a:prstGeom>
        </p:spPr>
      </p:pic>
    </p:spTree>
    <p:extLst>
      <p:ext uri="{BB962C8B-B14F-4D97-AF65-F5344CB8AC3E}">
        <p14:creationId xmlns:p14="http://schemas.microsoft.com/office/powerpoint/2010/main" val="13418591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ph type="ctrTitle"/>
          </p:nvPr>
        </p:nvSpPr>
        <p:spPr>
          <a:xfrm>
            <a:off x="107504" y="188640"/>
            <a:ext cx="8856984" cy="2188840"/>
          </a:xfrm>
        </p:spPr>
        <p:txBody>
          <a:bodyPr>
            <a:noAutofit/>
          </a:bodyPr>
          <a:lstStyle/>
          <a:p>
            <a:r>
              <a:rPr lang="fa-IR" sz="2800" dirty="0">
                <a:solidFill>
                  <a:srgbClr val="002060"/>
                </a:solidFill>
              </a:rPr>
              <a:t>آلمان دارای نظام سیاسی جمهوری فدرال دموکراتیک پارلمانی بوده و دارای ۱۶ ایالت است. این ایالت‌ها می‌توانند در برخی مسایل مستقل عمل کنند. آلمان هم اکنون یکی از صنعتی‌ترین کشورهای جهان است و به عنوان ثروتمندترین عضو اتحادیه اروپا، موتور اقتصادیِ حوزهٔ پولیِ یورو محسوب می‌شود. شهرهای بزرگ آلمان برلین، هامبورگ، مونیخ و فرانکفورت می‌باشند.</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20888"/>
            <a:ext cx="9144000" cy="4437112"/>
          </a:xfrm>
          <a:prstGeom prst="rect">
            <a:avLst/>
          </a:prstGeom>
        </p:spPr>
      </p:pic>
    </p:spTree>
    <p:extLst>
      <p:ext uri="{BB962C8B-B14F-4D97-AF65-F5344CB8AC3E}">
        <p14:creationId xmlns:p14="http://schemas.microsoft.com/office/powerpoint/2010/main" val="134394053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2800" y="4869160"/>
            <a:ext cx="7851648" cy="1828800"/>
          </a:xfrm>
        </p:spPr>
        <p:txBody>
          <a:bodyPr>
            <a:noAutofit/>
          </a:bodyPr>
          <a:lstStyle/>
          <a:p>
            <a:r>
              <a:rPr lang="fa-IR" sz="2800" dirty="0" smtClean="0">
                <a:solidFill>
                  <a:srgbClr val="002060"/>
                </a:solidFill>
              </a:rPr>
              <a:t>مقاطع </a:t>
            </a:r>
            <a:r>
              <a:rPr lang="fa-IR" sz="2800" dirty="0">
                <a:solidFill>
                  <a:srgbClr val="002060"/>
                </a:solidFill>
              </a:rPr>
              <a:t>آموزشی:</a:t>
            </a:r>
            <a:br>
              <a:rPr lang="fa-IR" sz="2800" dirty="0">
                <a:solidFill>
                  <a:srgbClr val="002060"/>
                </a:solidFill>
              </a:rPr>
            </a:br>
            <a:r>
              <a:rPr lang="fa-IR" sz="2800" dirty="0">
                <a:solidFill>
                  <a:srgbClr val="002060"/>
                </a:solidFill>
              </a:rPr>
              <a:t/>
            </a:r>
            <a:br>
              <a:rPr lang="fa-IR" sz="2800" dirty="0">
                <a:solidFill>
                  <a:srgbClr val="002060"/>
                </a:solidFill>
              </a:rPr>
            </a:br>
            <a:r>
              <a:rPr lang="fa-IR" sz="2800" dirty="0">
                <a:solidFill>
                  <a:srgbClr val="002060"/>
                </a:solidFill>
              </a:rPr>
              <a:t> سیستم آموزشی در آلمان چهار مرحله است:</a:t>
            </a:r>
            <a:br>
              <a:rPr lang="fa-IR" sz="2800" dirty="0">
                <a:solidFill>
                  <a:srgbClr val="002060"/>
                </a:solidFill>
              </a:rPr>
            </a:br>
            <a:r>
              <a:rPr lang="fa-IR" sz="2800" dirty="0">
                <a:solidFill>
                  <a:srgbClr val="002060"/>
                </a:solidFill>
              </a:rPr>
              <a:t/>
            </a:r>
            <a:br>
              <a:rPr lang="fa-IR" sz="2800" dirty="0">
                <a:solidFill>
                  <a:srgbClr val="002060"/>
                </a:solidFill>
              </a:rPr>
            </a:br>
            <a:r>
              <a:rPr lang="fa-IR" sz="2800" dirty="0">
                <a:solidFill>
                  <a:srgbClr val="002060"/>
                </a:solidFill>
              </a:rPr>
              <a:t> پیش دبستانی ، دبستان ، دبیرستان ودوره های کار آموزی ، تحصیلات تکمیلی</a:t>
            </a:r>
            <a:br>
              <a:rPr lang="fa-IR" sz="2800" dirty="0">
                <a:solidFill>
                  <a:srgbClr val="002060"/>
                </a:solidFill>
              </a:rPr>
            </a:br>
            <a:r>
              <a:rPr lang="fa-IR" sz="2800" dirty="0">
                <a:solidFill>
                  <a:srgbClr val="002060"/>
                </a:solidFill>
              </a:rPr>
              <a:t/>
            </a:r>
            <a:br>
              <a:rPr lang="fa-IR" sz="2800" dirty="0">
                <a:solidFill>
                  <a:srgbClr val="002060"/>
                </a:solidFill>
              </a:rPr>
            </a:br>
            <a:endParaRPr lang="fa-IR" sz="2800" dirty="0">
              <a:solidFill>
                <a:srgbClr val="002060"/>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39952" cy="4005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139952" y="332656"/>
            <a:ext cx="4464496" cy="2677656"/>
          </a:xfrm>
          <a:prstGeom prst="rect">
            <a:avLst/>
          </a:prstGeom>
          <a:noFill/>
        </p:spPr>
        <p:txBody>
          <a:bodyPr wrap="square" rtlCol="1">
            <a:spAutoFit/>
          </a:bodyPr>
          <a:lstStyle/>
          <a:p>
            <a:r>
              <a:rPr lang="fa-IR"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آموزش درآلمان اجباری است و کودکان باید 9 سال به مدرسه بروند. سال تحصیلی در ماه آگوست یا سپتامبر شروع می­شود و تا ماه ژوئن یا ژوئیه سال بعد ادامه دارد که تاریخ آغاز سال تحصیلی در ایالت­های مختلف همزمان نیست.</a:t>
            </a:r>
            <a:endParaRPr lang="fa-IR" sz="2800" b="1" dirty="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3735392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645024"/>
            <a:ext cx="7851648" cy="1828800"/>
          </a:xfrm>
        </p:spPr>
        <p:txBody>
          <a:bodyPr>
            <a:normAutofit fontScale="90000"/>
          </a:bodyPr>
          <a:lstStyle/>
          <a:p>
            <a:r>
              <a:rPr lang="fa-IR" sz="3100" dirty="0">
                <a:solidFill>
                  <a:srgbClr val="002060"/>
                </a:solidFill>
              </a:rPr>
              <a:t>در آلمان علاوه بر تعطیلات تابستانی یک هفته به منابست عید پاک تعطیل است که از دوشنبه آغاز می شود و تا سه شنبه پس از عید به طول می انجامد. 10 تا 14 روز حوالی ایام عید « پنت کاست » ( در ماه مه یا ژوئن ) و دو هفته در فصل پاییز ( که سابقاً تعطیلات « برداشت محصول » نامیده می شد ) نیز تعطیل است. تعطیلات برداشت محصول سابقاً به این منظور بود که بچه های مناطق روستایی فرصت یابند تا در برداشت محصول به والدینشان کمک کنند. اما این تعطیلات بعدها به « تعطیلات پاییزی » تغییر نام داد تا طی آن دانش آموزان برداشت ماشینی محصولات کشاورزی را نظاره کنند! دو تا سه هفته نیز در ایام کریسمس تعطیل است</a:t>
            </a:r>
            <a:r>
              <a:rPr lang="fa-IR" sz="2800" dirty="0"/>
              <a:t>.</a:t>
            </a:r>
          </a:p>
        </p:txBody>
      </p:sp>
      <p:sp>
        <p:nvSpPr>
          <p:cNvPr id="4" name="TextBox 3"/>
          <p:cNvSpPr txBox="1"/>
          <p:nvPr/>
        </p:nvSpPr>
        <p:spPr>
          <a:xfrm>
            <a:off x="6660232" y="632482"/>
            <a:ext cx="1875835" cy="523220"/>
          </a:xfrm>
          <a:prstGeom prst="rect">
            <a:avLst/>
          </a:prstGeom>
          <a:noFill/>
        </p:spPr>
        <p:txBody>
          <a:bodyPr wrap="none" rtlCol="1">
            <a:spAutoFit/>
          </a:bodyPr>
          <a:lstStyle/>
          <a:p>
            <a:r>
              <a:rPr lang="fa-IR" sz="2800" b="1" dirty="0" smtClean="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rPr>
              <a:t>تعطیلات مدارس:</a:t>
            </a:r>
            <a:endParaRPr lang="fa-IR" sz="2800" b="1" dirty="0">
              <a:solidFill>
                <a:srgbClr val="002060"/>
              </a:solidFill>
              <a:effectLst>
                <a:outerShdw blurRad="38100" dist="38100" dir="2700000" algn="tl">
                  <a:srgbClr val="000000">
                    <a:alpha val="43137"/>
                  </a:srgbClr>
                </a:outerShdw>
              </a:effectLst>
              <a:latin typeface="Traditional Arabic" pitchFamily="18" charset="-78"/>
              <a:cs typeface="Traditional Arabic" pitchFamily="18" charset="-78"/>
            </a:endParaRPr>
          </a:p>
        </p:txBody>
      </p:sp>
    </p:spTree>
    <p:extLst>
      <p:ext uri="{BB962C8B-B14F-4D97-AF65-F5344CB8AC3E}">
        <p14:creationId xmlns:p14="http://schemas.microsoft.com/office/powerpoint/2010/main" val="3120381643"/>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TotalTime>
  <Words>324</Words>
  <Application>Microsoft Office PowerPoint</Application>
  <PresentationFormat>On-screen Show (4:3)</PresentationFormat>
  <Paragraphs>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Constantia</vt:lpstr>
      <vt:lpstr>Majalla UI</vt:lpstr>
      <vt:lpstr>Traditional Arabic</vt:lpstr>
      <vt:lpstr>Wingdings 2</vt:lpstr>
      <vt:lpstr>Flow</vt:lpstr>
      <vt:lpstr>PowerPoint Presentation</vt:lpstr>
      <vt:lpstr>PowerPoint Presentation</vt:lpstr>
      <vt:lpstr>آلمان دارای نظام سیاسی جمهوری فدرال دموکراتیک پارلمانی بوده و دارای ۱۶ ایالت است. این ایالت‌ها می‌توانند در برخی مسایل مستقل عمل کنند. آلمان هم اکنون یکی از صنعتی‌ترین کشورهای جهان است و به عنوان ثروتمندترین عضو اتحادیه اروپا، موتور اقتصادیِ حوزهٔ پولیِ یورو محسوب می‌شود. شهرهای بزرگ آلمان برلین، هامبورگ، مونیخ و فرانکفورت می‌باشند.</vt:lpstr>
      <vt:lpstr>مقاطع آموزشی:   سیستم آموزشی در آلمان چهار مرحله است:   پیش دبستانی ، دبستان ، دبیرستان ودوره های کار آموزی ، تحصیلات تکمیلی  </vt:lpstr>
      <vt:lpstr>در آلمان علاوه بر تعطیلات تابستانی یک هفته به منابست عید پاک تعطیل است که از دوشنبه آغاز می شود و تا سه شنبه پس از عید به طول می انجامد. 10 تا 14 روز حوالی ایام عید « پنت کاست » ( در ماه مه یا ژوئن ) و دو هفته در فصل پاییز ( که سابقاً تعطیلات « برداشت محصول » نامیده می شد ) نیز تعطیل است. تعطیلات برداشت محصول سابقاً به این منظور بود که بچه های مناطق روستایی فرصت یابند تا در برداشت محصول به والدینشان کمک کنند. اما این تعطیلات بعدها به « تعطیلات پاییزی » تغییر نام داد تا طی آن دانش آموزان برداشت ماشینی محصولات کشاورزی را نظاره کنند! دو تا سه هفته نیز در ایام کریسمس تعطیل است.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ASREDANESH</dc:creator>
  <cp:lastModifiedBy>ip330</cp:lastModifiedBy>
  <cp:revision>29</cp:revision>
  <dcterms:created xsi:type="dcterms:W3CDTF">2017-07-30T05:20:11Z</dcterms:created>
  <dcterms:modified xsi:type="dcterms:W3CDTF">2020-12-05T16:19:53Z</dcterms:modified>
</cp:coreProperties>
</file>