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1" r:id="rId3"/>
    <p:sldId id="282" r:id="rId4"/>
    <p:sldId id="269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6" d="100"/>
          <a:sy n="106" d="100"/>
        </p:scale>
        <p:origin x="11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7688AE6-E9DC-430F-B103-226AF9DE970B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1E31EA-8ABE-4606-A429-88C60CFFACA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a.wikipedia.org/wiki/%D8%B3%DB%8C%D8%B3%D8%AA%D9%85_%D8%A8%D8%AA%D9%86%DB%8C_%D9%82%D8%A7%D9%84%D8%A8_%D8%AA%D9%88%D9%86%D9%84%DB%8C#cite_note-masumi-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4850" y="3276600"/>
            <a:ext cx="7372350" cy="6858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قالب های تونلی ونیمه </a:t>
            </a:r>
            <a:r>
              <a:rPr lang="fa-IR" sz="3200" dirty="0" smtClean="0">
                <a:solidFill>
                  <a:srgbClr val="FFFF00"/>
                </a:solidFill>
              </a:rPr>
              <a:t>تونلی</a:t>
            </a:r>
            <a:endParaRPr lang="fa-IR" sz="3200" dirty="0" smtClean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86800" cy="762001"/>
          </a:xfrm>
        </p:spPr>
        <p:txBody>
          <a:bodyPr/>
          <a:lstStyle/>
          <a:p>
            <a:r>
              <a:rPr lang="fa-IR" sz="4800" dirty="0" smtClean="0">
                <a:latin typeface="Andalus" pitchFamily="18" charset="-78"/>
                <a:cs typeface="Andalus" pitchFamily="18" charset="-78"/>
              </a:rPr>
              <a:t>بسمه الله الرحمن الرحیم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73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04800"/>
            <a:ext cx="81534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b="1" dirty="0" smtClean="0">
                <a:solidFill>
                  <a:srgbClr val="FFFF00"/>
                </a:solidFill>
              </a:rPr>
              <a:t>مقدمه:</a:t>
            </a:r>
          </a:p>
          <a:p>
            <a:pPr marL="0" indent="0" algn="r">
              <a:buNone/>
            </a:pPr>
            <a:r>
              <a:rPr lang="fa-IR" sz="2400" dirty="0" smtClean="0"/>
              <a:t>با </a:t>
            </a:r>
            <a:r>
              <a:rPr lang="fa-IR" sz="2400" dirty="0"/>
              <a:t>افزایش روزافزون جمعیت و به تبع آن افزایش تمایل به شهرنشینی، نیاز به مسکن ضروری تر از همیشه شده است. نیاز به تعداد زیاد مسکن و همچنین لزوم افزایش سرعت در اجرا باعث شد که اولین بار بعد از جنگ جهانی دوم </a:t>
            </a:r>
            <a:r>
              <a:rPr lang="fa-IR" sz="2400" dirty="0" smtClean="0"/>
              <a:t>روشی </a:t>
            </a:r>
            <a:r>
              <a:rPr lang="fa-IR" sz="2400" dirty="0"/>
              <a:t>با عنوان انبوه سازی صنعتی مسکن مورد استفاده قرار گیرد</a:t>
            </a:r>
            <a:r>
              <a:rPr lang="fa-IR" sz="2400" dirty="0" smtClean="0"/>
              <a:t>.</a:t>
            </a:r>
            <a:endParaRPr lang="en-US" sz="2400" dirty="0" smtClean="0"/>
          </a:p>
          <a:p>
            <a:pPr marL="0" indent="0" algn="r">
              <a:buNone/>
            </a:pPr>
            <a:r>
              <a:rPr lang="fa-IR" sz="2400" dirty="0"/>
              <a:t>. اجرای </a:t>
            </a:r>
            <a:r>
              <a:rPr lang="fa-IR" sz="2400" dirty="0" smtClean="0"/>
              <a:t>سازه بتنی به </a:t>
            </a:r>
            <a:r>
              <a:rPr lang="fa-IR" sz="2400" dirty="0"/>
              <a:t>روش قالب تونلی، از حدود ۴۰ سال پیش در جهان متداول شده است. این روش که نوعی تولید صنعتی ساختمان </a:t>
            </a:r>
            <a:r>
              <a:rPr lang="fa-IR" sz="2400" dirty="0" smtClean="0"/>
              <a:t>بتن مسلح محسوب </a:t>
            </a:r>
            <a:r>
              <a:rPr lang="fa-IR" sz="2400" dirty="0"/>
              <a:t>می‌شود، بیشتر انبوه سازی و بلند مرتبه سازی استفاده می‌شود. روش قالب تونلی، مانند دیگر روش‌های ساخت صنعتی، از چهار مزیت کاهش زمان، کاهش هزینه، ارتقای کیفیت و افزایش ایمنی کارکنان برخوردار </a:t>
            </a:r>
            <a:r>
              <a:rPr lang="fa-IR" sz="2400" dirty="0" smtClean="0"/>
              <a:t>است </a:t>
            </a:r>
            <a:r>
              <a:rPr lang="fa-IR" sz="2400" dirty="0"/>
              <a:t>این سیستم که یکی از بهترین روش‌های </a:t>
            </a:r>
            <a:r>
              <a:rPr lang="fa-IR" sz="2400" dirty="0" smtClean="0"/>
              <a:t>ساخت و ساز صنعتی </a:t>
            </a:r>
            <a:r>
              <a:rPr lang="fa-IR" sz="2400" dirty="0"/>
              <a:t>است، از ابتدا در کشورهایی که با مشکل زلزله روبرو بودند، مورد توجه قرار گرفت</a:t>
            </a:r>
            <a:r>
              <a:rPr lang="fa-IR" sz="2400" dirty="0" smtClean="0"/>
              <a:t>.</a:t>
            </a:r>
            <a:r>
              <a:rPr lang="fa-IR" sz="2400" baseline="30000" dirty="0" smtClean="0">
                <a:hlinkClick r:id="rId2"/>
              </a:rPr>
              <a:t>[</a:t>
            </a:r>
            <a:r>
              <a:rPr lang="fa-IR" sz="2400" dirty="0" smtClean="0"/>
              <a:t>در </a:t>
            </a:r>
            <a:r>
              <a:rPr lang="fa-IR" sz="2400" dirty="0"/>
              <a:t>ایران نیز </a:t>
            </a:r>
            <a:r>
              <a:rPr lang="fa-IR" sz="2400" dirty="0" smtClean="0"/>
              <a:t>مدکز تحقیقات ساختمان و مسکن در </a:t>
            </a:r>
            <a:r>
              <a:rPr lang="fa-IR" sz="2400" dirty="0"/>
              <a:t>سال ۱۳۸۷، ساخت سازه به روش قالب تونلی را جز فناوری‌های نوین ساخت و ساز در کشور اعلام </a:t>
            </a:r>
            <a:r>
              <a:rPr lang="fa-IR" sz="2400" dirty="0" smtClean="0"/>
              <a:t>نمود</a:t>
            </a:r>
            <a:r>
              <a:rPr lang="fa-I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5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847" y="990600"/>
            <a:ext cx="8001000" cy="5029200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سیستم تونلی</a:t>
            </a:r>
            <a:r>
              <a:rPr lang="fa-IR" sz="2400" dirty="0">
                <a:solidFill>
                  <a:schemeClr val="tx1"/>
                </a:solidFill>
              </a:rPr>
              <a:t>، یكی از روش‌های مورد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استفاده </a:t>
            </a:r>
            <a:r>
              <a:rPr lang="fa-IR" sz="2400" dirty="0">
                <a:solidFill>
                  <a:schemeClr val="tx1"/>
                </a:solidFill>
              </a:rPr>
              <a:t>برای اجرای ساختمان‌های با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سیستم </a:t>
            </a:r>
            <a:r>
              <a:rPr lang="fa-IR" sz="2400" dirty="0">
                <a:solidFill>
                  <a:schemeClr val="tx1"/>
                </a:solidFill>
              </a:rPr>
              <a:t>باربر دیوار و سقف بتنی است.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نام </a:t>
            </a:r>
            <a:r>
              <a:rPr lang="fa-IR" sz="2400" dirty="0">
                <a:solidFill>
                  <a:schemeClr val="tx1"/>
                </a:solidFill>
              </a:rPr>
              <a:t>تونلی به دلیل شكل قالب‌های فلزی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هم </a:t>
            </a:r>
            <a:r>
              <a:rPr lang="fa-IR" sz="2400" dirty="0">
                <a:solidFill>
                  <a:schemeClr val="tx1"/>
                </a:solidFill>
              </a:rPr>
              <a:t>زمان دیوار‌ها و </a:t>
            </a:r>
            <a:r>
              <a:rPr lang="fa-IR" sz="2400" dirty="0" smtClean="0">
                <a:solidFill>
                  <a:schemeClr val="tx1"/>
                </a:solidFill>
              </a:rPr>
              <a:t>سقف‌هاست.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endParaRPr lang="fa-IR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قالب </a:t>
            </a:r>
            <a:r>
              <a:rPr lang="fa-IR" sz="2400" dirty="0">
                <a:solidFill>
                  <a:schemeClr val="tx1"/>
                </a:solidFill>
              </a:rPr>
              <a:t>های مورد استفاده (به شکل      ) می باشدکه بصورت پشت به پشت </a:t>
            </a:r>
            <a:endParaRPr lang="fa-IR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( </a:t>
            </a:r>
            <a:r>
              <a:rPr lang="fa-IR" sz="2400" dirty="0">
                <a:solidFill>
                  <a:schemeClr val="tx1"/>
                </a:solidFill>
              </a:rPr>
              <a:t>به شکل   </a:t>
            </a:r>
            <a:r>
              <a:rPr lang="fa-IR" sz="2400" dirty="0" smtClean="0">
                <a:solidFill>
                  <a:schemeClr val="tx1"/>
                </a:solidFill>
              </a:rPr>
              <a:t>    </a:t>
            </a:r>
            <a:r>
              <a:rPr lang="fa-IR" sz="2400" dirty="0">
                <a:solidFill>
                  <a:schemeClr val="tx1"/>
                </a:solidFill>
              </a:rPr>
              <a:t>)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fa-IR" sz="2400" dirty="0">
                <a:solidFill>
                  <a:schemeClr val="tx1"/>
                </a:solidFill>
              </a:rPr>
              <a:t>در دو طرف دیوار و بخشی از سقف ها را قالب بندی می کند و با قرار گرفتن قالب های متوالی در کنار هم ؛ بدون قالب واســـــط </a:t>
            </a:r>
            <a:r>
              <a:rPr lang="fa-IR" sz="2400" dirty="0" smtClean="0">
                <a:solidFill>
                  <a:schemeClr val="tx1"/>
                </a:solidFill>
              </a:rPr>
              <a:t>سقفی </a:t>
            </a:r>
            <a:r>
              <a:rPr lang="fa-IR" sz="2400" dirty="0">
                <a:solidFill>
                  <a:schemeClr val="tx1"/>
                </a:solidFill>
              </a:rPr>
              <a:t>(   </a:t>
            </a:r>
            <a:r>
              <a:rPr lang="fa-IR" sz="2400" dirty="0" smtClean="0">
                <a:solidFill>
                  <a:schemeClr val="tx1"/>
                </a:solidFill>
              </a:rPr>
              <a:t>      </a:t>
            </a:r>
            <a:r>
              <a:rPr lang="fa-IR" sz="2400" dirty="0">
                <a:solidFill>
                  <a:schemeClr val="tx1"/>
                </a:solidFill>
              </a:rPr>
              <a:t>) یا همرا با آن(         </a:t>
            </a:r>
            <a:r>
              <a:rPr lang="fa-IR" sz="2400" dirty="0" smtClean="0">
                <a:solidFill>
                  <a:schemeClr val="tx1"/>
                </a:solidFill>
              </a:rPr>
              <a:t>    </a:t>
            </a:r>
            <a:r>
              <a:rPr lang="fa-IR" sz="2400" dirty="0">
                <a:solidFill>
                  <a:schemeClr val="tx1"/>
                </a:solidFill>
              </a:rPr>
              <a:t>) مجموعه قالبهای دیوار و سقف را تشکیل می دهند.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7086600" cy="582313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FFFF00"/>
                </a:solidFill>
              </a:rPr>
              <a:t>قالب </a:t>
            </a:r>
            <a:r>
              <a:rPr lang="fa-IR" b="1" dirty="0">
                <a:solidFill>
                  <a:srgbClr val="FFFF00"/>
                </a:solidFill>
              </a:rPr>
              <a:t>تونلی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1164"/>
            <a:ext cx="5216193" cy="29718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0993" y="3796145"/>
            <a:ext cx="4571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2540" y="3796145"/>
            <a:ext cx="461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53002" y="4384963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4384963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37119" y="4384963"/>
            <a:ext cx="3387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7200" y="5105400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5861" y="5105400"/>
            <a:ext cx="3470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53002" y="5151119"/>
            <a:ext cx="45719" cy="259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06490" y="5151119"/>
            <a:ext cx="45719" cy="259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14259" y="5105400"/>
            <a:ext cx="237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35913" y="5105400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13196" y="5128259"/>
            <a:ext cx="2306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80082" y="5128259"/>
            <a:ext cx="2306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41984" y="5105400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53711" y="5157351"/>
            <a:ext cx="2379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91661" y="5157351"/>
            <a:ext cx="45719" cy="259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06874" y="1066800"/>
            <a:ext cx="4708525" cy="51054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/>
              <a:t>الف- </a:t>
            </a:r>
            <a:r>
              <a:rPr lang="fa-IR" sz="2400" dirty="0">
                <a:solidFill>
                  <a:schemeClr val="tx1"/>
                </a:solidFill>
              </a:rPr>
              <a:t>سیستم تونلی کامل: اجرای دیوار </a:t>
            </a:r>
            <a:r>
              <a:rPr lang="fa-IR" sz="2400" dirty="0" smtClean="0">
                <a:solidFill>
                  <a:schemeClr val="tx1"/>
                </a:solidFill>
              </a:rPr>
              <a:t>و 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سقف </a:t>
            </a:r>
            <a:r>
              <a:rPr lang="fa-IR" sz="2400" dirty="0">
                <a:solidFill>
                  <a:schemeClr val="tx1"/>
                </a:solidFill>
              </a:rPr>
              <a:t>به صورت همزمان، به کمک قالب </a:t>
            </a:r>
            <a:r>
              <a:rPr lang="fa-IR" sz="2400" dirty="0" smtClean="0">
                <a:solidFill>
                  <a:schemeClr val="tx1"/>
                </a:solidFill>
              </a:rPr>
              <a:t>تونلی</a:t>
            </a:r>
          </a:p>
          <a:p>
            <a:pPr algn="r"/>
            <a:endParaRPr lang="fa-IR" sz="2400" dirty="0" smtClean="0"/>
          </a:p>
          <a:p>
            <a:pPr algn="r"/>
            <a:endParaRPr lang="fa-IR" sz="2400" dirty="0"/>
          </a:p>
          <a:p>
            <a:pPr algn="r"/>
            <a:endParaRPr lang="fa-IR" sz="2400" dirty="0" smtClean="0"/>
          </a:p>
          <a:p>
            <a:pPr algn="r"/>
            <a:endParaRPr lang="fa-IR" sz="2400" dirty="0"/>
          </a:p>
          <a:p>
            <a:pPr algn="r"/>
            <a:r>
              <a:rPr lang="fa-IR" sz="2400" dirty="0" smtClean="0"/>
              <a:t>ب- </a:t>
            </a:r>
            <a:r>
              <a:rPr lang="fa-IR" sz="2400" dirty="0">
                <a:solidFill>
                  <a:schemeClr val="tx1"/>
                </a:solidFill>
              </a:rPr>
              <a:t>سیستم نیمه تونلی: اجرای دیوار با قالب </a:t>
            </a:r>
            <a:endParaRPr lang="fa-IR" sz="2400" dirty="0" smtClean="0">
              <a:solidFill>
                <a:schemeClr val="tx1"/>
              </a:solidFill>
            </a:endParaRP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فلزی </a:t>
            </a:r>
            <a:r>
              <a:rPr lang="fa-IR" sz="2400" dirty="0">
                <a:solidFill>
                  <a:schemeClr val="tx1"/>
                </a:solidFill>
              </a:rPr>
              <a:t>بالارونده و اجرای </a:t>
            </a:r>
            <a:r>
              <a:rPr lang="fa-IR" sz="2400" dirty="0" smtClean="0">
                <a:solidFill>
                  <a:schemeClr val="tx1"/>
                </a:solidFill>
              </a:rPr>
              <a:t>سقف با </a:t>
            </a:r>
            <a:r>
              <a:rPr lang="fa-IR" sz="2400" dirty="0">
                <a:solidFill>
                  <a:schemeClr val="tx1"/>
                </a:solidFill>
              </a:rPr>
              <a:t>میز پرنده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772400" cy="582313"/>
          </a:xfrm>
        </p:spPr>
        <p:txBody>
          <a:bodyPr/>
          <a:lstStyle/>
          <a:p>
            <a:pPr algn="r"/>
            <a:r>
              <a:rPr lang="fa-IR" sz="2800" dirty="0">
                <a:solidFill>
                  <a:srgbClr val="FFFF00"/>
                </a:solidFill>
              </a:rPr>
              <a:t>دو روش اصلی اجرای این نوع </a:t>
            </a:r>
            <a:r>
              <a:rPr lang="fa-IR" sz="2800" dirty="0" smtClean="0">
                <a:solidFill>
                  <a:srgbClr val="FFFF00"/>
                </a:solidFill>
              </a:rPr>
              <a:t>سازه: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6" y="3429000"/>
            <a:ext cx="3981449" cy="328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lenovo\Desktop\قاب تونلی\p1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7" y="304800"/>
            <a:ext cx="398145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52" y="152400"/>
            <a:ext cx="7924800" cy="579438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FF00"/>
                </a:solidFill>
              </a:rPr>
              <a:t>اجرای </a:t>
            </a:r>
            <a:r>
              <a:rPr lang="fa-IR" dirty="0">
                <a:solidFill>
                  <a:srgbClr val="FFFF00"/>
                </a:solidFill>
              </a:rPr>
              <a:t>سازه بتنی به روش قالب </a:t>
            </a:r>
            <a:r>
              <a:rPr lang="fa-IR" dirty="0" smtClean="0">
                <a:solidFill>
                  <a:srgbClr val="FFFF00"/>
                </a:solidFill>
              </a:rPr>
              <a:t>تونلی: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5638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/>
              <a:t>در سیستم تونلی، دیوار‌ها و سقف‌های بتن مسلح به صورت هم زمان آرماتوربندی، قالب‌بندی و بتن‌ریزی می‌شوند. </a:t>
            </a:r>
          </a:p>
          <a:p>
            <a:pPr marL="0" indent="0" algn="r" rtl="1">
              <a:buNone/>
            </a:pPr>
            <a:r>
              <a:rPr lang="fa-IR" sz="2400" dirty="0"/>
              <a:t>این روش ضمن بالا بردن سرعت و كیفیت اجرا، عملكرد سازه‌ای و رفتار لرزه‌ای مجموعه سازه را به لحاظ یكپارچگی اعضاء و اتصالات آن‌ها به نحو چشمگیری بهبود می‌بخشد</a:t>
            </a:r>
            <a:endParaRPr lang="en-US" sz="2400" dirty="0"/>
          </a:p>
          <a:p>
            <a:pPr marL="0" indent="0" algn="r" rtl="1">
              <a:buNone/>
            </a:pPr>
            <a:endParaRPr lang="fa-IR" sz="2400" b="1" dirty="0" smtClean="0">
              <a:solidFill>
                <a:srgbClr val="FFFF00"/>
              </a:solidFill>
            </a:endParaRP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FF00"/>
                </a:solidFill>
              </a:rPr>
              <a:t>مراحل اجرا</a:t>
            </a:r>
            <a:r>
              <a:rPr lang="fa-IR" sz="2400" dirty="0" smtClean="0"/>
              <a:t>:</a:t>
            </a:r>
            <a:endParaRPr lang="en-US" sz="2400" dirty="0"/>
          </a:p>
          <a:p>
            <a:pPr lvl="0" algn="r" rtl="1">
              <a:buFont typeface="Wingdings" pitchFamily="2" charset="2"/>
              <a:buChar char="v"/>
            </a:pPr>
            <a:r>
              <a:rPr lang="fa-IR" sz="2400" dirty="0"/>
              <a:t>عملیات خاکی و آماده سازی </a:t>
            </a:r>
            <a:r>
              <a:rPr lang="fa-IR" sz="2400" dirty="0" smtClean="0"/>
              <a:t>بستر</a:t>
            </a:r>
          </a:p>
          <a:p>
            <a:pPr lvl="0" algn="r" rtl="1">
              <a:buFont typeface="Wingdings" pitchFamily="2" charset="2"/>
              <a:buChar char="v"/>
            </a:pPr>
            <a:r>
              <a:rPr lang="fa-IR" sz="2400" dirty="0" smtClean="0"/>
              <a:t>قالب </a:t>
            </a:r>
            <a:r>
              <a:rPr lang="fa-IR" sz="2400" dirty="0"/>
              <a:t>بندی و بتن ریزی </a:t>
            </a:r>
            <a:r>
              <a:rPr lang="fa-IR" sz="2400" dirty="0" smtClean="0"/>
              <a:t>پی</a:t>
            </a:r>
          </a:p>
          <a:p>
            <a:pPr lvl="0" algn="r" rtl="1">
              <a:buFont typeface="Wingdings" pitchFamily="2" charset="2"/>
              <a:buChar char="v"/>
            </a:pPr>
            <a:r>
              <a:rPr lang="fa-IR" sz="2400" dirty="0" smtClean="0"/>
              <a:t>قالب </a:t>
            </a:r>
            <a:r>
              <a:rPr lang="fa-IR" sz="2400" dirty="0"/>
              <a:t>بندی و بتن ریزی </a:t>
            </a:r>
            <a:r>
              <a:rPr lang="fa-IR" sz="2400" dirty="0" smtClean="0"/>
              <a:t>دیوار</a:t>
            </a:r>
          </a:p>
          <a:p>
            <a:pPr lvl="0" algn="r" rtl="1">
              <a:buFont typeface="Wingdings" pitchFamily="2" charset="2"/>
              <a:buChar char="v"/>
            </a:pPr>
            <a:r>
              <a:rPr lang="fa-IR" sz="2400" dirty="0" smtClean="0"/>
              <a:t>قالب </a:t>
            </a:r>
            <a:r>
              <a:rPr lang="fa-IR" sz="2400" dirty="0"/>
              <a:t>بندی و بتن ریزی سقف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552</TotalTime>
  <Words>423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Andalus</vt:lpstr>
      <vt:lpstr>Arial</vt:lpstr>
      <vt:lpstr>Arial Narrow</vt:lpstr>
      <vt:lpstr>Wingdings</vt:lpstr>
      <vt:lpstr>Horizon</vt:lpstr>
      <vt:lpstr>بسمه الله الرحمن الرحیم</vt:lpstr>
      <vt:lpstr>PowerPoint Presentation</vt:lpstr>
      <vt:lpstr>قالب تونلی </vt:lpstr>
      <vt:lpstr>دو روش اصلی اجرای این نوع سازه:</vt:lpstr>
      <vt:lpstr>اجرای سازه بتنی به روش قالب تونلی: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اجرای سازه بتنی به روش قالب تونلی</dc:title>
  <dc:creator>lenovo</dc:creator>
  <cp:lastModifiedBy>tirdad01</cp:lastModifiedBy>
  <cp:revision>77</cp:revision>
  <dcterms:created xsi:type="dcterms:W3CDTF">2014-03-09T08:33:25Z</dcterms:created>
  <dcterms:modified xsi:type="dcterms:W3CDTF">2022-01-09T10:50:03Z</dcterms:modified>
</cp:coreProperties>
</file>